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94" r:id="rId2"/>
  </p:sldMasterIdLst>
  <p:notesMasterIdLst>
    <p:notesMasterId r:id="rId29"/>
  </p:notesMasterIdLst>
  <p:handoutMasterIdLst>
    <p:handoutMasterId r:id="rId30"/>
  </p:handoutMasterIdLst>
  <p:sldIdLst>
    <p:sldId id="256" r:id="rId3"/>
    <p:sldId id="331" r:id="rId4"/>
    <p:sldId id="332" r:id="rId5"/>
    <p:sldId id="337" r:id="rId6"/>
    <p:sldId id="333" r:id="rId7"/>
    <p:sldId id="270" r:id="rId8"/>
    <p:sldId id="268" r:id="rId9"/>
    <p:sldId id="274" r:id="rId10"/>
    <p:sldId id="275" r:id="rId11"/>
    <p:sldId id="272" r:id="rId12"/>
    <p:sldId id="276" r:id="rId13"/>
    <p:sldId id="279" r:id="rId14"/>
    <p:sldId id="281" r:id="rId15"/>
    <p:sldId id="280" r:id="rId16"/>
    <p:sldId id="283" r:id="rId17"/>
    <p:sldId id="284" r:id="rId18"/>
    <p:sldId id="285" r:id="rId19"/>
    <p:sldId id="286" r:id="rId20"/>
    <p:sldId id="289" r:id="rId21"/>
    <p:sldId id="287" r:id="rId22"/>
    <p:sldId id="288" r:id="rId23"/>
    <p:sldId id="290" r:id="rId24"/>
    <p:sldId id="291" r:id="rId25"/>
    <p:sldId id="258" r:id="rId26"/>
    <p:sldId id="292" r:id="rId27"/>
    <p:sldId id="293" r:id="rId28"/>
  </p:sldIdLst>
  <p:sldSz cx="9144000" cy="6858000" type="screen4x3"/>
  <p:notesSz cx="7315200" cy="9601200"/>
  <p:custDataLst>
    <p:tags r:id="rId31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0660B408-B3CF-4A94-85FC-2B1E0A45F4A2}" styleName="Dark Style 2 - Accent 1/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045" autoAdjust="0"/>
    <p:restoredTop sz="98475" autoAdjust="0"/>
  </p:normalViewPr>
  <p:slideViewPr>
    <p:cSldViewPr>
      <p:cViewPr varScale="1">
        <p:scale>
          <a:sx n="76" d="100"/>
          <a:sy n="76" d="100"/>
        </p:scale>
        <p:origin x="-115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ags" Target="tags/tag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handoutMaster" Target="handoutMasters/handoutMaster1.xml"/><Relationship Id="rId35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70238" cy="479425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143375" y="0"/>
            <a:ext cx="3170238" cy="479425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  <a:cs typeface="+mn-cs"/>
              </a:defRPr>
            </a:lvl1pPr>
          </a:lstStyle>
          <a:p>
            <a:pPr>
              <a:defRPr/>
            </a:pPr>
            <a:fld id="{1BBEC716-8061-47FF-B5B1-8C586FF8310C}" type="datetimeFigureOut">
              <a:rPr lang="en-US"/>
              <a:pPr>
                <a:defRPr/>
              </a:pPr>
              <a:t>6/16/2013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120188"/>
            <a:ext cx="3170238" cy="479425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143375" y="9120188"/>
            <a:ext cx="3170238" cy="479425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  <a:cs typeface="+mn-cs"/>
              </a:defRPr>
            </a:lvl1pPr>
          </a:lstStyle>
          <a:p>
            <a:pPr>
              <a:defRPr/>
            </a:pPr>
            <a:fld id="{562CBB12-0C8F-4C9F-B22A-11AA3693D5B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70238" cy="479425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375" y="0"/>
            <a:ext cx="3170238" cy="479425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  <a:cs typeface="+mn-cs"/>
              </a:defRPr>
            </a:lvl1pPr>
          </a:lstStyle>
          <a:p>
            <a:pPr>
              <a:defRPr/>
            </a:pPr>
            <a:fld id="{038C4572-2DE2-4B7C-932A-488656E7A34F}" type="datetimeFigureOut">
              <a:rPr lang="en-US"/>
              <a:pPr>
                <a:defRPr/>
              </a:pPr>
              <a:t>6/16/2013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20725"/>
            <a:ext cx="4800600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838" y="4560888"/>
            <a:ext cx="5851525" cy="4319587"/>
          </a:xfrm>
          <a:prstGeom prst="rect">
            <a:avLst/>
          </a:prstGeom>
        </p:spPr>
        <p:txBody>
          <a:bodyPr vert="horz" lIns="96661" tIns="48331" rIns="96661" bIns="48331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20188"/>
            <a:ext cx="3170238" cy="479425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375" y="9120188"/>
            <a:ext cx="3170238" cy="479425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  <a:cs typeface="+mn-cs"/>
              </a:defRPr>
            </a:lvl1pPr>
          </a:lstStyle>
          <a:p>
            <a:pPr>
              <a:defRPr/>
            </a:pPr>
            <a:fld id="{34965C8E-A461-4D9A-A56F-28D900C179C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632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71684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E47C9E6-1B56-425C-A77C-ED1674259B51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lIns="95743" tIns="47872" rIns="95743" bIns="47872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E9696B7A-4A2E-4940-BC79-3BF915833C5D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17</a:t>
            </a:fld>
            <a:endParaRPr lang="en-US" smtClean="0"/>
          </a:p>
        </p:txBody>
      </p:sp>
      <p:sp>
        <p:nvSpPr>
          <p:cNvPr id="675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758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lIns="95743" tIns="47872" rIns="95743" bIns="47872" numCol="1" anchor="t" anchorCtr="0" compatLnSpc="1">
            <a:prstTxWarp prst="textNoShape">
              <a:avLst/>
            </a:prstTxWarp>
          </a:bodyPr>
          <a:lstStyle/>
          <a:p>
            <a:pPr marL="119063" indent="-119063" eaLnBrk="1" hangingPunct="1"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lIns="95743" tIns="47872" rIns="95743" bIns="47872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AA4FA0C-AE6E-4C30-963F-0B0A6D99A4B2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18</a:t>
            </a:fld>
            <a:endParaRPr lang="en-US" smtClean="0"/>
          </a:p>
        </p:txBody>
      </p:sp>
      <p:sp>
        <p:nvSpPr>
          <p:cNvPr id="686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861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lIns="95743" tIns="47872" rIns="95743" bIns="47872" numCol="1" anchor="t" anchorCtr="0" compatLnSpc="1">
            <a:prstTxWarp prst="textNoShape">
              <a:avLst/>
            </a:prstTxWarp>
          </a:bodyPr>
          <a:lstStyle/>
          <a:p>
            <a:pPr marL="119063" indent="-119063" eaLnBrk="1" hangingPunct="1"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963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smtClean="0"/>
              <a:t>Hats and Flowers developed the model using self-report of college students who verbalized their own thinking processes as they composed. This explains the mental processes of adult writers who have automatized handwriting/typing, spelling, word recognition. </a:t>
            </a:r>
          </a:p>
        </p:txBody>
      </p:sp>
      <p:sp>
        <p:nvSpPr>
          <p:cNvPr id="8602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3D2360F-BAF3-4F4F-BD0A-FC29B7ADD38E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21</a:t>
            </a:fld>
            <a:endParaRPr lang="en-US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ACFE53A-5508-4DFA-884E-922D161491A5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23</a:t>
            </a:fld>
            <a:endParaRPr lang="en-US" smtClean="0"/>
          </a:p>
        </p:txBody>
      </p:sp>
      <p:sp>
        <p:nvSpPr>
          <p:cNvPr id="706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066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119063" indent="-119063" eaLnBrk="1" hangingPunct="1"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168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smtClean="0"/>
              <a:t>Relative vocabulary list. </a:t>
            </a:r>
          </a:p>
        </p:txBody>
      </p:sp>
      <p:sp>
        <p:nvSpPr>
          <p:cNvPr id="88068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E4CBBF5-63DA-454B-90A1-4A0F5ADB47B0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24</a:t>
            </a:fld>
            <a:endParaRPr lang="en-US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654B232-ECA3-4BD9-8077-A7006A42A094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25</a:t>
            </a:fld>
            <a:endParaRPr lang="en-US" smtClean="0"/>
          </a:p>
        </p:txBody>
      </p:sp>
      <p:sp>
        <p:nvSpPr>
          <p:cNvPr id="727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270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119063" indent="-119063" eaLnBrk="1" hangingPunct="1"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373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smtClean="0"/>
              <a:t>Relative vocabulary list. </a:t>
            </a:r>
          </a:p>
        </p:txBody>
      </p:sp>
      <p:sp>
        <p:nvSpPr>
          <p:cNvPr id="90116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98A0ADE-3033-491A-B1BF-882B5EEC6167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26</a:t>
            </a:fld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734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73732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7B660D0-8714-4075-B5D8-7DA1894D5DE9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7</a:t>
            </a:fld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041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76804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E191160B-70F1-4B53-9E94-82136D2AA636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8</a:t>
            </a:fld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4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smtClean="0"/>
              <a:t>Records what we have learned </a:t>
            </a:r>
          </a:p>
          <a:p>
            <a:pPr eaLnBrk="1" hangingPunct="1">
              <a:spcBef>
                <a:spcPct val="0"/>
              </a:spcBef>
            </a:pPr>
            <a:r>
              <a:rPr lang="en-US" smtClean="0"/>
              <a:t>Connects ideas</a:t>
            </a:r>
          </a:p>
          <a:p>
            <a:pPr eaLnBrk="1" hangingPunct="1">
              <a:spcBef>
                <a:spcPct val="0"/>
              </a:spcBef>
            </a:pPr>
            <a:r>
              <a:rPr lang="en-US" smtClean="0"/>
              <a:t>Sorts information</a:t>
            </a:r>
          </a:p>
          <a:p>
            <a:pPr eaLnBrk="1" hangingPunct="1">
              <a:spcBef>
                <a:spcPct val="0"/>
              </a:spcBef>
            </a:pPr>
            <a:r>
              <a:rPr lang="en-US" smtClean="0"/>
              <a:t>Determines what is important </a:t>
            </a:r>
          </a:p>
          <a:p>
            <a:pPr eaLnBrk="1" hangingPunct="1">
              <a:spcBef>
                <a:spcPct val="0"/>
              </a:spcBef>
            </a:pPr>
            <a:r>
              <a:rPr lang="en-US" smtClean="0"/>
              <a:t>Pursues  understanding </a:t>
            </a:r>
          </a:p>
          <a:p>
            <a:pPr eaLnBrk="1" hangingPunct="1">
              <a:spcBef>
                <a:spcPct val="0"/>
              </a:spcBef>
            </a:pPr>
            <a:r>
              <a:rPr lang="en-US" smtClean="0"/>
              <a:t>Attend to details and find support </a:t>
            </a:r>
          </a:p>
          <a:p>
            <a:pPr eaLnBrk="1" hangingPunct="1">
              <a:spcBef>
                <a:spcPct val="0"/>
              </a:spcBef>
            </a:pPr>
            <a:r>
              <a:rPr lang="en-US" smtClean="0"/>
              <a:t>Engage in personal and objective meaning at the deepest level</a:t>
            </a:r>
          </a:p>
        </p:txBody>
      </p:sp>
      <p:sp>
        <p:nvSpPr>
          <p:cNvPr id="77828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E2C8731-BE61-4A6D-B847-53E4E6B4A4DC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9</a:t>
            </a:fld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lIns="95743" tIns="47872" rIns="95743" bIns="47872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E0C4794-921E-46F8-9C6D-3B2065F1B993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12</a:t>
            </a:fld>
            <a:endParaRPr lang="en-US" smtClean="0"/>
          </a:p>
        </p:txBody>
      </p:sp>
      <p:sp>
        <p:nvSpPr>
          <p:cNvPr id="624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246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lIns="95743" tIns="47872" rIns="95743" bIns="47872" numCol="1" anchor="t" anchorCtr="0" compatLnSpc="1">
            <a:prstTxWarp prst="textNoShape">
              <a:avLst/>
            </a:prstTxWarp>
          </a:bodyPr>
          <a:lstStyle/>
          <a:p>
            <a:pPr marL="119063" indent="-119063" eaLnBrk="1" hangingPunct="1">
              <a:spcBef>
                <a:spcPct val="0"/>
              </a:spcBef>
              <a:buFontTx/>
              <a:buChar char="•"/>
            </a:pPr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lIns="95743" tIns="47872" rIns="95743" bIns="47872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F74B265-96CC-4FFD-AA55-C1D816961A2C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13</a:t>
            </a:fld>
            <a:endParaRPr lang="en-US" smtClean="0"/>
          </a:p>
        </p:txBody>
      </p:sp>
      <p:sp>
        <p:nvSpPr>
          <p:cNvPr id="634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349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lIns="95743" tIns="47872" rIns="95743" bIns="47872" numCol="1" anchor="t" anchorCtr="0" compatLnSpc="1">
            <a:prstTxWarp prst="textNoShape">
              <a:avLst/>
            </a:prstTxWarp>
          </a:bodyPr>
          <a:lstStyle/>
          <a:p>
            <a:pPr marL="119063" indent="-119063" eaLnBrk="1" hangingPunct="1">
              <a:spcBef>
                <a:spcPct val="0"/>
              </a:spcBef>
            </a:pPr>
            <a:r>
              <a:rPr lang="en-US" smtClean="0"/>
              <a:t>.</a:t>
            </a: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lIns="95743" tIns="47872" rIns="95743" bIns="47872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BA55B34-83EB-4396-8037-E03D8D17EC2B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14</a:t>
            </a:fld>
            <a:endParaRPr lang="en-US" smtClean="0"/>
          </a:p>
        </p:txBody>
      </p:sp>
      <p:sp>
        <p:nvSpPr>
          <p:cNvPr id="645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451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lIns="95743" tIns="47872" rIns="95743" bIns="47872" numCol="1" anchor="t" anchorCtr="0" compatLnSpc="1">
            <a:prstTxWarp prst="textNoShape">
              <a:avLst/>
            </a:prstTxWarp>
          </a:bodyPr>
          <a:lstStyle/>
          <a:p>
            <a:pPr marL="119063" indent="-119063" eaLnBrk="1" hangingPunct="1"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lIns="95743" tIns="47872" rIns="95743" bIns="47872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E1A4A94B-F994-4812-BCFF-23EE0CABC942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15</a:t>
            </a:fld>
            <a:endParaRPr lang="en-US" smtClean="0"/>
          </a:p>
        </p:txBody>
      </p:sp>
      <p:sp>
        <p:nvSpPr>
          <p:cNvPr id="655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554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lIns="95743" tIns="47872" rIns="95743" bIns="47872" numCol="1" anchor="t" anchorCtr="0" compatLnSpc="1">
            <a:prstTxWarp prst="textNoShape">
              <a:avLst/>
            </a:prstTxWarp>
          </a:bodyPr>
          <a:lstStyle/>
          <a:p>
            <a:pPr marL="119063" indent="-119063" eaLnBrk="1" hangingPunct="1"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lIns="95743" tIns="47872" rIns="95743" bIns="47872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3256183-7A1F-47AE-9CEC-E6E0CAFD1849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16</a:t>
            </a:fld>
            <a:endParaRPr lang="en-US" smtClean="0"/>
          </a:p>
        </p:txBody>
      </p:sp>
      <p:sp>
        <p:nvSpPr>
          <p:cNvPr id="665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6564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lIns="95743" tIns="47872" rIns="95743" bIns="47872" numCol="1" anchor="t" anchorCtr="0" compatLnSpc="1">
            <a:prstTxWarp prst="textNoShape">
              <a:avLst/>
            </a:prstTxWarp>
          </a:bodyPr>
          <a:lstStyle/>
          <a:p>
            <a:pPr marL="119063" indent="-119063" eaLnBrk="1" hangingPunct="1"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blipFill dpi="0" rotWithShape="1">
          <a:blip r:embed="rId2" cstate="print">
            <a:lum bright="42000" contrast="-68000"/>
          </a:blip>
          <a:srcRect/>
          <a:stretch>
            <a:fillRect l="-30000" t="-20000" r="-2000" b="1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0" y="5970588"/>
            <a:ext cx="9144000" cy="887412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-9525" y="6053138"/>
            <a:ext cx="2249488" cy="7127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2359025" y="6043613"/>
            <a:ext cx="6784975" cy="7143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9013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E086D31A-D19B-48F8-B3C8-D5766D78B08C}" type="datetime8">
              <a:rPr lang="en-US"/>
              <a:pPr>
                <a:defRPr/>
              </a:pPr>
              <a:t>6/16/2013 11:17 AM</a:t>
            </a:fld>
            <a:endParaRPr lang="en-US" dirty="0"/>
          </a:p>
        </p:txBody>
      </p:sp>
      <p:sp>
        <p:nvSpPr>
          <p:cNvPr id="10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975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4C22A2A9-2C0D-4AD1-9BAF-54040BC7FDF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393245-981E-4492-9359-DA5EDA0F26B3}" type="datetime8">
              <a:rPr lang="en-US"/>
              <a:pPr>
                <a:defRPr/>
              </a:pPr>
              <a:t>6/16/2013 11:17 AM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D33199-06D7-4674-A8AF-018020C3DB5D}" type="slidenum">
              <a:rPr lang="en-US"/>
              <a:pPr>
                <a:defRPr/>
              </a:pPr>
              <a:t>‹#›</a:t>
            </a:fld>
            <a:endParaRPr lang="en-US" sz="1400" dirty="0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6096000" y="0"/>
            <a:ext cx="320675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0"/>
            <a:ext cx="22098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65B28B-C0C7-43EC-9440-48121CE82FD2}" type="datetime8">
              <a:rPr lang="en-US"/>
              <a:pPr>
                <a:defRPr/>
              </a:pPr>
              <a:t>6/16/2013 11:17 AM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248400"/>
            <a:ext cx="5573713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F1D19C-FECC-4227-9895-E6AC604B177D}" type="slidenum">
              <a:rPr lang="en-US"/>
              <a:pPr>
                <a:defRPr/>
              </a:pPr>
              <a:t>‹#›</a:t>
            </a:fld>
            <a:endParaRPr lang="en-US" sz="1400" dirty="0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6677F5-AC5F-4884-95CE-321B131ABB4A}" type="datetime8">
              <a:rPr lang="en-US"/>
              <a:pPr>
                <a:defRPr/>
              </a:pPr>
              <a:t>6/16/2013 11:17 AM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08745EDE-27ED-480B-BBDA-AA60B29260B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/>
          <a:lstStyle>
            <a:lvl1pPr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6549BB-9203-4C4B-916A-10F43642CFD3}" type="datetime8">
              <a:rPr lang="en-US"/>
              <a:pPr>
                <a:defRPr/>
              </a:pPr>
              <a:t>6/16/2013 11:17 AM</a:t>
            </a:fld>
            <a:endParaRPr lang="en-US"/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5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07BCCFEB-C2E0-4B09-BC9A-50ABF1DBF53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9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7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6D8D43C8-35E5-4ADF-82B6-AEB682568C75}" type="datetime8">
              <a:rPr lang="en-US"/>
              <a:pPr>
                <a:defRPr/>
              </a:pPr>
              <a:t>6/16/2013 11:17 AM</a:t>
            </a:fld>
            <a:endParaRPr lang="en-US"/>
          </a:p>
        </p:txBody>
      </p:sp>
      <p:sp>
        <p:nvSpPr>
          <p:cNvPr id="6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55A62915-7ED7-453F-A783-87E453A4D24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3C597294-D8D5-4A26-B095-68C455C8A32C}" type="datetime8">
              <a:rPr lang="en-US"/>
              <a:pPr>
                <a:defRPr/>
              </a:pPr>
              <a:t>6/16/2013 11:17 AM</a:t>
            </a:fld>
            <a:endParaRPr lang="en-US"/>
          </a:p>
        </p:txBody>
      </p:sp>
      <p:sp>
        <p:nvSpPr>
          <p:cNvPr id="8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F717E636-0491-467A-9F9E-39AF70F128E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DD3943-C3E0-4071-BFBC-286D7CB0D7D5}" type="datetime8">
              <a:rPr lang="en-US"/>
              <a:pPr>
                <a:defRPr/>
              </a:pPr>
              <a:t>6/16/2013 11:17 AM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75BFE86A-516E-48FF-919A-048AAC061BF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ECC95E-9608-4BC0-9F81-DB090D92A733}" type="datetime8">
              <a:rPr lang="en-US"/>
              <a:pPr>
                <a:defRPr/>
              </a:pPr>
              <a:t>6/16/2013 11:17 AM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4DCAD5EA-68AE-4D57-9709-81C113F6B17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9" descr="sm_pencil.pn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2775" y="1755775"/>
            <a:ext cx="1614488" cy="2144713"/>
          </a:xfrm>
          <a:prstGeom prst="rect">
            <a:avLst/>
          </a:prstGeom>
          <a:noFill/>
          <a:ln w="50800" cap="sq" cmpd="dbl">
            <a:solidFill>
              <a:schemeClr val="accent2"/>
            </a:solidFill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/>
          <a:lstStyle>
            <a:lvl1pPr algn="l">
              <a:buNone/>
              <a:defRPr sz="4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16F740-98B8-4027-A690-4E09882CF0FD}" type="datetime8">
              <a:rPr lang="en-US"/>
              <a:pPr>
                <a:defRPr/>
              </a:pPr>
              <a:t>6/16/2013 11:17 AM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5A06DD33-D444-4B64-A655-4B99EE7897B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 bwMode="white">
          <a:xfrm>
            <a:off x="-9525" y="4572000"/>
            <a:ext cx="9144000" cy="887413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-9525" y="4664075"/>
            <a:ext cx="1463675" cy="71278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544638" y="4654550"/>
            <a:ext cx="7599362" cy="712788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 bwMode="white">
          <a:xfrm>
            <a:off x="1447800" y="0"/>
            <a:ext cx="100013" cy="6867525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9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B1239C40-2E04-4ACD-B901-481FDF6995F7}" type="datetime8">
              <a:rPr lang="en-US"/>
              <a:pPr>
                <a:defRPr/>
              </a:pPr>
              <a:t>6/16/2013 11:17 AM</a:t>
            </a:fld>
            <a:endParaRPr lang="en-US"/>
          </a:p>
        </p:txBody>
      </p:sp>
      <p:sp>
        <p:nvSpPr>
          <p:cNvPr id="10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50"/>
            <a:ext cx="1447800" cy="663575"/>
          </a:xfrm>
        </p:spPr>
        <p:txBody>
          <a:bodyPr rtlCol="0"/>
          <a:lstStyle>
            <a:lvl1pPr>
              <a:defRPr sz="28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28DCB801-C117-4778-806F-14E4C25EC1A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1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400"/>
            <a:ext cx="4572000" cy="365125"/>
          </a:xfrm>
        </p:spPr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21"/>
          <p:cNvSpPr>
            <a:spLocks noGrp="1"/>
          </p:cNvSpPr>
          <p:nvPr>
            <p:ph type="title"/>
          </p:nvPr>
        </p:nvSpPr>
        <p:spPr bwMode="auto">
          <a:xfrm>
            <a:off x="609600" y="228600"/>
            <a:ext cx="81534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612775" y="1600200"/>
            <a:ext cx="81534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4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3F99365-8387-4024-864E-0013CA4E45D4}" type="datetime8">
              <a:rPr lang="en-US"/>
              <a:pPr>
                <a:defRPr/>
              </a:pPr>
              <a:t>6/16/2013 11:17 AM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400"/>
            <a:ext cx="5421313" cy="365125"/>
          </a:xfrm>
          <a:prstGeom prst="rect">
            <a:avLst/>
          </a:prstGeom>
        </p:spPr>
        <p:txBody>
          <a:bodyPr vert="horz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4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0" y="1235075"/>
            <a:ext cx="9144000" cy="31908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1279525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79525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1588"/>
            <a:ext cx="533400" cy="244475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b="1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DD82716-F03C-4A19-AC8C-FBB2AEE0C88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4" r:id="rId1"/>
    <p:sldLayoutId id="2147483805" r:id="rId2"/>
    <p:sldLayoutId id="2147483806" r:id="rId3"/>
    <p:sldLayoutId id="2147483807" r:id="rId4"/>
    <p:sldLayoutId id="2147483808" r:id="rId5"/>
    <p:sldLayoutId id="2147483809" r:id="rId6"/>
    <p:sldLayoutId id="2147483810" r:id="rId7"/>
    <p:sldLayoutId id="2147483811" r:id="rId8"/>
    <p:sldLayoutId id="2147483812" r:id="rId9"/>
    <p:sldLayoutId id="2147483813" r:id="rId10"/>
    <p:sldLayoutId id="2147483814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9pPr>
    </p:titleStyle>
    <p:bodyStyle>
      <a:lvl1pPr marL="319088" indent="-319088" algn="l" rtl="0" eaLnBrk="0" fontAlgn="base" hangingPunct="0">
        <a:spcBef>
          <a:spcPts val="7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"/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ts val="55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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0" fontAlgn="base" hangingPunct="0">
        <a:spcBef>
          <a:spcPts val="5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"/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0" fontAlgn="base" hangingPunct="0">
        <a:spcBef>
          <a:spcPts val="400"/>
        </a:spcBef>
        <a:spcAft>
          <a:spcPct val="0"/>
        </a:spcAft>
        <a:buClr>
          <a:srgbClr val="C32D2E"/>
        </a:buClr>
        <a:buSzPct val="7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0" fontAlgn="base" hangingPunct="0">
        <a:spcBef>
          <a:spcPts val="400"/>
        </a:spcBef>
        <a:spcAft>
          <a:spcPct val="0"/>
        </a:spcAft>
        <a:buClr>
          <a:srgbClr val="84AA33"/>
        </a:buClr>
        <a:buSzPct val="6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gi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png"/><Relationship Id="rId4" Type="http://schemas.openxmlformats.org/officeDocument/2006/relationships/image" Target="../media/image16.gi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gi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gi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gi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gi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gi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gi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wmf"/><Relationship Id="rId5" Type="http://schemas.openxmlformats.org/officeDocument/2006/relationships/image" Target="../media/image11.wmf"/><Relationship Id="rId4" Type="http://schemas.openxmlformats.org/officeDocument/2006/relationships/image" Target="../media/image10.w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wmf"/><Relationship Id="rId4" Type="http://schemas.openxmlformats.org/officeDocument/2006/relationships/image" Target="../media/image13.w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ctrTitle"/>
          </p:nvPr>
        </p:nvSpPr>
        <p:spPr>
          <a:xfrm>
            <a:off x="2286000" y="4343400"/>
            <a:ext cx="6477000" cy="144780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Specialized instruction in Written Expression: The challenges of Learning to Write 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Rectangle 2"/>
          <p:cNvSpPr>
            <a:spLocks noGrp="1"/>
          </p:cNvSpPr>
          <p:nvPr>
            <p:ph type="subTitle" idx="1"/>
          </p:nvPr>
        </p:nvSpPr>
        <p:spPr>
          <a:xfrm>
            <a:off x="2362200" y="6049963"/>
            <a:ext cx="6705600" cy="685800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buFont typeface="Wingdings"/>
              <a:buNone/>
              <a:defRPr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itle 1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pPr eaLnBrk="1" hangingPunct="1"/>
            <a:r>
              <a:rPr lang="en-US" smtClean="0"/>
              <a:t>Why Writing is so difficult!</a:t>
            </a:r>
          </a:p>
        </p:txBody>
      </p:sp>
      <p:sp>
        <p:nvSpPr>
          <p:cNvPr id="25603" name="Content Placeholder 2"/>
          <p:cNvSpPr>
            <a:spLocks noGrp="1"/>
          </p:cNvSpPr>
          <p:nvPr>
            <p:ph sz="quarter" idx="1"/>
          </p:nvPr>
        </p:nvSpPr>
        <p:spPr>
          <a:xfrm>
            <a:off x="612775" y="1600200"/>
            <a:ext cx="7464425" cy="4495800"/>
          </a:xfrm>
        </p:spPr>
        <p:txBody>
          <a:bodyPr/>
          <a:lstStyle/>
          <a:p>
            <a:pPr eaLnBrk="1" hangingPunct="1"/>
            <a:r>
              <a:rPr lang="en-US" sz="4000" smtClean="0"/>
              <a:t>Writing is a mental juggling act </a:t>
            </a:r>
          </a:p>
          <a:p>
            <a:pPr lvl="1" eaLnBrk="1" hangingPunct="1"/>
            <a:r>
              <a:rPr lang="en-US" sz="4400" smtClean="0"/>
              <a:t>latest to develop</a:t>
            </a:r>
          </a:p>
          <a:p>
            <a:pPr lvl="1" eaLnBrk="1" hangingPunct="1"/>
            <a:r>
              <a:rPr lang="en-US" sz="4400" smtClean="0"/>
              <a:t>most challenging</a:t>
            </a:r>
          </a:p>
          <a:p>
            <a:pPr lvl="1" eaLnBrk="1" hangingPunct="1"/>
            <a:r>
              <a:rPr lang="en-US" sz="4400" smtClean="0"/>
              <a:t>longest to learn</a:t>
            </a:r>
          </a:p>
          <a:p>
            <a:pPr lvl="1" eaLnBrk="1" hangingPunct="1"/>
            <a:r>
              <a:rPr lang="en-US" sz="4400" smtClean="0"/>
              <a:t>mastered by the fewest </a:t>
            </a:r>
          </a:p>
        </p:txBody>
      </p:sp>
      <p:pic>
        <p:nvPicPr>
          <p:cNvPr id="25604" name="Picture 4" descr="C:\Users\rfrantu.DPSUSER\AppData\Local\Microsoft\Windows\Temporary Internet Files\Content.IE5\51MDEWEC\MM900323756[1]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15200" y="228600"/>
            <a:ext cx="1482725" cy="160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itle 1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pPr eaLnBrk="1" hangingPunct="1"/>
            <a:r>
              <a:rPr lang="en-US" smtClean="0"/>
              <a:t>Why Writing is so difficult!</a:t>
            </a:r>
          </a:p>
        </p:txBody>
      </p:sp>
      <p:pic>
        <p:nvPicPr>
          <p:cNvPr id="26627" name="Picture 4" descr="C:\Users\rfrantu.DPSUSER\AppData\Local\Microsoft\Windows\Temporary Internet Files\Content.IE5\51MDEWEC\MM900323756[1]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15200" y="228600"/>
            <a:ext cx="1482725" cy="160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/>
        </p:nvSpPr>
        <p:spPr>
          <a:xfrm>
            <a:off x="483680" y="5934670"/>
            <a:ext cx="7799956" cy="76944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Strong receptive language skills </a:t>
            </a:r>
          </a:p>
        </p:txBody>
      </p:sp>
      <p:sp>
        <p:nvSpPr>
          <p:cNvPr id="7" name="Rectangle 6"/>
          <p:cNvSpPr/>
          <p:nvPr/>
        </p:nvSpPr>
        <p:spPr>
          <a:xfrm>
            <a:off x="259264" y="5181600"/>
            <a:ext cx="8195833" cy="76944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Strong expressive language skills </a:t>
            </a:r>
          </a:p>
        </p:txBody>
      </p:sp>
      <p:sp>
        <p:nvSpPr>
          <p:cNvPr id="8" name="Rectangle 7"/>
          <p:cNvSpPr/>
          <p:nvPr/>
        </p:nvSpPr>
        <p:spPr>
          <a:xfrm rot="20324969">
            <a:off x="483930" y="1863695"/>
            <a:ext cx="3412088" cy="1754326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large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vocabulary</a:t>
            </a:r>
          </a:p>
        </p:txBody>
      </p:sp>
      <p:sp>
        <p:nvSpPr>
          <p:cNvPr id="9" name="Rectangle 8"/>
          <p:cNvSpPr/>
          <p:nvPr/>
        </p:nvSpPr>
        <p:spPr>
          <a:xfrm rot="810081">
            <a:off x="4262163" y="2129580"/>
            <a:ext cx="4742580" cy="175432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dirty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vast background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dirty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knowledge</a:t>
            </a:r>
          </a:p>
        </p:txBody>
      </p:sp>
      <p:sp>
        <p:nvSpPr>
          <p:cNvPr id="10" name="Rectangle 9"/>
          <p:cNvSpPr/>
          <p:nvPr/>
        </p:nvSpPr>
        <p:spPr>
          <a:xfrm rot="573653">
            <a:off x="350149" y="3781707"/>
            <a:ext cx="3476208" cy="1754326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="1" spc="100" dirty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word use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="1" spc="100" dirty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knowledge</a:t>
            </a:r>
          </a:p>
        </p:txBody>
      </p:sp>
      <p:sp>
        <p:nvSpPr>
          <p:cNvPr id="11" name="Rectangle 10"/>
          <p:cNvSpPr/>
          <p:nvPr/>
        </p:nvSpPr>
        <p:spPr>
          <a:xfrm rot="966967">
            <a:off x="423164" y="692092"/>
            <a:ext cx="2489784" cy="1754326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="1" spc="200" dirty="0">
                <a:ln w="29210">
                  <a:solidFill>
                    <a:schemeClr val="accent3">
                      <a:tint val="10000"/>
                    </a:schemeClr>
                  </a:solidFill>
                </a:ln>
                <a:solidFill>
                  <a:schemeClr val="accent3">
                    <a:satMod val="200000"/>
                    <a:alpha val="50000"/>
                  </a:schemeClr>
                </a:solidFill>
                <a:effectLst>
                  <a:innerShdw blurRad="50800" dist="50800" dir="8100000">
                    <a:srgbClr val="7D7D7D">
                      <a:alpha val="73000"/>
                    </a:srgbClr>
                  </a:innerShdw>
                </a:effectLst>
              </a:rPr>
              <a:t>syntax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="1" spc="200" dirty="0">
                <a:ln w="29210">
                  <a:solidFill>
                    <a:schemeClr val="accent3">
                      <a:tint val="10000"/>
                    </a:schemeClr>
                  </a:solidFill>
                </a:ln>
                <a:solidFill>
                  <a:schemeClr val="accent3">
                    <a:satMod val="200000"/>
                    <a:alpha val="50000"/>
                  </a:schemeClr>
                </a:solidFill>
                <a:effectLst>
                  <a:innerShdw blurRad="50800" dist="50800" dir="8100000">
                    <a:srgbClr val="7D7D7D">
                      <a:alpha val="73000"/>
                    </a:srgbClr>
                  </a:innerShdw>
                </a:effectLst>
              </a:rPr>
              <a:t>sense</a:t>
            </a:r>
          </a:p>
        </p:txBody>
      </p:sp>
      <p:sp>
        <p:nvSpPr>
          <p:cNvPr id="12" name="Rectangle 11"/>
          <p:cNvSpPr/>
          <p:nvPr/>
        </p:nvSpPr>
        <p:spPr>
          <a:xfrm rot="21032260">
            <a:off x="2639998" y="2967335"/>
            <a:ext cx="3864008" cy="923330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="1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organization</a:t>
            </a:r>
          </a:p>
        </p:txBody>
      </p:sp>
      <p:sp>
        <p:nvSpPr>
          <p:cNvPr id="13" name="Rectangle 12"/>
          <p:cNvSpPr/>
          <p:nvPr/>
        </p:nvSpPr>
        <p:spPr>
          <a:xfrm rot="415342">
            <a:off x="3985297" y="4114800"/>
            <a:ext cx="4372607" cy="92333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life experience</a:t>
            </a:r>
          </a:p>
        </p:txBody>
      </p:sp>
      <p:sp>
        <p:nvSpPr>
          <p:cNvPr id="14" name="Rectangle 13"/>
          <p:cNvSpPr/>
          <p:nvPr/>
        </p:nvSpPr>
        <p:spPr>
          <a:xfrm rot="20506547">
            <a:off x="3131908" y="4435591"/>
            <a:ext cx="4553875" cy="1754326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motor/sensory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skills</a:t>
            </a:r>
          </a:p>
        </p:txBody>
      </p:sp>
      <p:sp>
        <p:nvSpPr>
          <p:cNvPr id="15" name="Rectangle 14"/>
          <p:cNvSpPr/>
          <p:nvPr/>
        </p:nvSpPr>
        <p:spPr>
          <a:xfrm rot="21114268">
            <a:off x="2538134" y="632259"/>
            <a:ext cx="4774770" cy="1754326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able to produce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verbal response</a:t>
            </a:r>
          </a:p>
        </p:txBody>
      </p:sp>
      <p:sp>
        <p:nvSpPr>
          <p:cNvPr id="16" name="Rectangle 15"/>
          <p:cNvSpPr/>
          <p:nvPr/>
        </p:nvSpPr>
        <p:spPr>
          <a:xfrm>
            <a:off x="1524000" y="2743200"/>
            <a:ext cx="6085320" cy="923330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none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="1" cap="all" dirty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Working memory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5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6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6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7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7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7772400" cy="914400"/>
          </a:xfrm>
        </p:spPr>
        <p:txBody>
          <a:bodyPr/>
          <a:lstStyle/>
          <a:p>
            <a:pPr eaLnBrk="1" hangingPunct="1"/>
            <a:r>
              <a:rPr lang="en-US" smtClean="0"/>
              <a:t>Why Writing is so difficult!</a:t>
            </a:r>
          </a:p>
        </p:txBody>
      </p:sp>
      <p:pic>
        <p:nvPicPr>
          <p:cNvPr id="27651" name="Picture 4" descr="figure 3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57200" y="2362200"/>
            <a:ext cx="8229600" cy="4243388"/>
          </a:xfrm>
        </p:spPr>
      </p:pic>
      <p:pic>
        <p:nvPicPr>
          <p:cNvPr id="27652" name="Picture 4" descr="C:\Users\rfrantu.DPSUSER\AppData\Local\Microsoft\Windows\Temporary Internet Files\Content.IE5\51MDEWEC\MM900323756[1]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315200" y="228600"/>
            <a:ext cx="1482725" cy="160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3" name="TextBox 5"/>
          <p:cNvSpPr txBox="1">
            <a:spLocks noChangeArrowheads="1"/>
          </p:cNvSpPr>
          <p:nvPr/>
        </p:nvSpPr>
        <p:spPr bwMode="auto">
          <a:xfrm>
            <a:off x="304800" y="1752600"/>
            <a:ext cx="86106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>
                <a:latin typeface="Tw Cen MT" pitchFamily="34" charset="0"/>
              </a:rPr>
              <a:t>Writing uses the same processors as reading plus more…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28600"/>
            <a:ext cx="7772400" cy="914400"/>
          </a:xfrm>
        </p:spPr>
        <p:txBody>
          <a:bodyPr anchor="t"/>
          <a:lstStyle/>
          <a:p>
            <a:pPr eaLnBrk="1" hangingPunct="1"/>
            <a:r>
              <a:rPr lang="en-US" smtClean="0"/>
              <a:t>Why Writing is so difficult!</a:t>
            </a:r>
          </a:p>
        </p:txBody>
      </p:sp>
      <p:pic>
        <p:nvPicPr>
          <p:cNvPr id="28675" name="Picture 7" descr="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524000"/>
            <a:ext cx="7275513" cy="433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6" name="Picture 4" descr="C:\Users\rfrantu.DPSUSER\AppData\Local\Microsoft\Windows\Temporary Internet Files\Content.IE5\51MDEWEC\MM900323756[1]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315200" y="228600"/>
            <a:ext cx="1482725" cy="160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7" descr="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319338" y="2382838"/>
            <a:ext cx="6824662" cy="4475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7866063" cy="914400"/>
          </a:xfrm>
        </p:spPr>
        <p:txBody>
          <a:bodyPr/>
          <a:lstStyle/>
          <a:p>
            <a:pPr eaLnBrk="1" hangingPunct="1"/>
            <a:r>
              <a:rPr lang="en-US" smtClean="0"/>
              <a:t>Why Writing is so difficult!</a:t>
            </a:r>
          </a:p>
        </p:txBody>
      </p:sp>
      <p:grpSp>
        <p:nvGrpSpPr>
          <p:cNvPr id="29699" name="Group 3"/>
          <p:cNvGrpSpPr>
            <a:grpSpLocks/>
          </p:cNvGrpSpPr>
          <p:nvPr/>
        </p:nvGrpSpPr>
        <p:grpSpPr bwMode="auto">
          <a:xfrm>
            <a:off x="4267200" y="914400"/>
            <a:ext cx="1524000" cy="1447800"/>
            <a:chOff x="2928" y="936"/>
            <a:chExt cx="960" cy="912"/>
          </a:xfrm>
        </p:grpSpPr>
        <p:sp>
          <p:nvSpPr>
            <p:cNvPr id="29731" name="Oval 4"/>
            <p:cNvSpPr>
              <a:spLocks noChangeArrowheads="1"/>
            </p:cNvSpPr>
            <p:nvPr/>
          </p:nvSpPr>
          <p:spPr bwMode="auto">
            <a:xfrm>
              <a:off x="2952" y="936"/>
              <a:ext cx="912" cy="912"/>
            </a:xfrm>
            <a:prstGeom prst="ellipse">
              <a:avLst/>
            </a:prstGeom>
            <a:solidFill>
              <a:srgbClr val="FB6A4F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Tw Cen MT" pitchFamily="34" charset="0"/>
              </a:endParaRPr>
            </a:p>
          </p:txBody>
        </p:sp>
        <p:sp>
          <p:nvSpPr>
            <p:cNvPr id="29732" name="Text Box 5"/>
            <p:cNvSpPr txBox="1">
              <a:spLocks noChangeArrowheads="1"/>
            </p:cNvSpPr>
            <p:nvPr/>
          </p:nvSpPr>
          <p:spPr bwMode="auto">
            <a:xfrm>
              <a:off x="2928" y="1190"/>
              <a:ext cx="960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>
                  <a:latin typeface="Tw Cen MT" pitchFamily="34" charset="0"/>
                </a:rPr>
                <a:t>Context Processor</a:t>
              </a:r>
            </a:p>
          </p:txBody>
        </p:sp>
      </p:grpSp>
      <p:grpSp>
        <p:nvGrpSpPr>
          <p:cNvPr id="29700" name="Group 6"/>
          <p:cNvGrpSpPr>
            <a:grpSpLocks/>
          </p:cNvGrpSpPr>
          <p:nvPr/>
        </p:nvGrpSpPr>
        <p:grpSpPr bwMode="auto">
          <a:xfrm>
            <a:off x="3048000" y="4038600"/>
            <a:ext cx="4152900" cy="1447800"/>
            <a:chOff x="2088" y="2976"/>
            <a:chExt cx="2616" cy="912"/>
          </a:xfrm>
        </p:grpSpPr>
        <p:grpSp>
          <p:nvGrpSpPr>
            <p:cNvPr id="29725" name="Group 7"/>
            <p:cNvGrpSpPr>
              <a:grpSpLocks/>
            </p:cNvGrpSpPr>
            <p:nvPr/>
          </p:nvGrpSpPr>
          <p:grpSpPr bwMode="auto">
            <a:xfrm>
              <a:off x="3744" y="2976"/>
              <a:ext cx="960" cy="912"/>
              <a:chOff x="3744" y="2976"/>
              <a:chExt cx="960" cy="912"/>
            </a:xfrm>
          </p:grpSpPr>
          <p:sp>
            <p:nvSpPr>
              <p:cNvPr id="29729" name="Oval 8"/>
              <p:cNvSpPr>
                <a:spLocks noChangeArrowheads="1"/>
              </p:cNvSpPr>
              <p:nvPr/>
            </p:nvSpPr>
            <p:spPr bwMode="auto">
              <a:xfrm>
                <a:off x="3744" y="2976"/>
                <a:ext cx="912" cy="912"/>
              </a:xfrm>
              <a:prstGeom prst="ellipse">
                <a:avLst/>
              </a:prstGeom>
              <a:solidFill>
                <a:srgbClr val="96D045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>
                  <a:latin typeface="Tw Cen MT" pitchFamily="34" charset="0"/>
                </a:endParaRPr>
              </a:p>
            </p:txBody>
          </p:sp>
          <p:sp>
            <p:nvSpPr>
              <p:cNvPr id="29730" name="Text Box 9"/>
              <p:cNvSpPr txBox="1">
                <a:spLocks noChangeArrowheads="1"/>
              </p:cNvSpPr>
              <p:nvPr/>
            </p:nvSpPr>
            <p:spPr bwMode="auto">
              <a:xfrm>
                <a:off x="3744" y="3230"/>
                <a:ext cx="960" cy="36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sz="1600">
                    <a:latin typeface="Tw Cen MT" pitchFamily="34" charset="0"/>
                  </a:rPr>
                  <a:t>Orthographic Processor</a:t>
                </a:r>
              </a:p>
            </p:txBody>
          </p:sp>
        </p:grpSp>
        <p:grpSp>
          <p:nvGrpSpPr>
            <p:cNvPr id="29726" name="Group 10"/>
            <p:cNvGrpSpPr>
              <a:grpSpLocks/>
            </p:cNvGrpSpPr>
            <p:nvPr/>
          </p:nvGrpSpPr>
          <p:grpSpPr bwMode="auto">
            <a:xfrm>
              <a:off x="2088" y="2976"/>
              <a:ext cx="960" cy="912"/>
              <a:chOff x="2088" y="2976"/>
              <a:chExt cx="960" cy="912"/>
            </a:xfrm>
          </p:grpSpPr>
          <p:sp>
            <p:nvSpPr>
              <p:cNvPr id="29727" name="Oval 11"/>
              <p:cNvSpPr>
                <a:spLocks noChangeArrowheads="1"/>
              </p:cNvSpPr>
              <p:nvPr/>
            </p:nvSpPr>
            <p:spPr bwMode="auto">
              <a:xfrm>
                <a:off x="2112" y="2976"/>
                <a:ext cx="912" cy="912"/>
              </a:xfrm>
              <a:prstGeom prst="ellipse">
                <a:avLst/>
              </a:prstGeom>
              <a:solidFill>
                <a:srgbClr val="96D045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>
                  <a:latin typeface="Tw Cen MT" pitchFamily="34" charset="0"/>
                </a:endParaRPr>
              </a:p>
            </p:txBody>
          </p:sp>
          <p:sp>
            <p:nvSpPr>
              <p:cNvPr id="29728" name="Text Box 12"/>
              <p:cNvSpPr txBox="1">
                <a:spLocks noChangeArrowheads="1"/>
              </p:cNvSpPr>
              <p:nvPr/>
            </p:nvSpPr>
            <p:spPr bwMode="auto">
              <a:xfrm>
                <a:off x="2088" y="3230"/>
                <a:ext cx="960" cy="38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sz="1600">
                    <a:latin typeface="Tw Cen MT" pitchFamily="34" charset="0"/>
                  </a:rPr>
                  <a:t>Phonological</a:t>
                </a:r>
                <a:r>
                  <a:rPr lang="en-US" sz="1700">
                    <a:latin typeface="Tw Cen MT" pitchFamily="34" charset="0"/>
                  </a:rPr>
                  <a:t> Processor</a:t>
                </a:r>
              </a:p>
            </p:txBody>
          </p:sp>
        </p:grpSp>
      </p:grpSp>
      <p:grpSp>
        <p:nvGrpSpPr>
          <p:cNvPr id="29701" name="Group 13"/>
          <p:cNvGrpSpPr>
            <a:grpSpLocks/>
          </p:cNvGrpSpPr>
          <p:nvPr/>
        </p:nvGrpSpPr>
        <p:grpSpPr bwMode="auto">
          <a:xfrm>
            <a:off x="4267200" y="2514600"/>
            <a:ext cx="1524000" cy="1447800"/>
            <a:chOff x="2880" y="2016"/>
            <a:chExt cx="960" cy="912"/>
          </a:xfrm>
        </p:grpSpPr>
        <p:sp>
          <p:nvSpPr>
            <p:cNvPr id="29723" name="Oval 14"/>
            <p:cNvSpPr>
              <a:spLocks noChangeArrowheads="1"/>
            </p:cNvSpPr>
            <p:nvPr/>
          </p:nvSpPr>
          <p:spPr bwMode="auto">
            <a:xfrm>
              <a:off x="2904" y="2016"/>
              <a:ext cx="912" cy="912"/>
            </a:xfrm>
            <a:prstGeom prst="ellipse">
              <a:avLst/>
            </a:prstGeom>
            <a:solidFill>
              <a:srgbClr val="00808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Tw Cen MT" pitchFamily="34" charset="0"/>
              </a:endParaRPr>
            </a:p>
          </p:txBody>
        </p:sp>
        <p:sp>
          <p:nvSpPr>
            <p:cNvPr id="29724" name="Text Box 15"/>
            <p:cNvSpPr txBox="1">
              <a:spLocks noChangeArrowheads="1"/>
            </p:cNvSpPr>
            <p:nvPr/>
          </p:nvSpPr>
          <p:spPr bwMode="auto">
            <a:xfrm>
              <a:off x="2880" y="2270"/>
              <a:ext cx="960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>
                  <a:latin typeface="Tw Cen MT" pitchFamily="34" charset="0"/>
                </a:rPr>
                <a:t>Meaning Processor</a:t>
              </a:r>
            </a:p>
          </p:txBody>
        </p:sp>
      </p:grpSp>
      <p:sp>
        <p:nvSpPr>
          <p:cNvPr id="29702" name="AutoShape 16"/>
          <p:cNvSpPr>
            <a:spLocks noChangeArrowheads="1"/>
          </p:cNvSpPr>
          <p:nvPr/>
        </p:nvSpPr>
        <p:spPr bwMode="auto">
          <a:xfrm>
            <a:off x="4876800" y="2057400"/>
            <a:ext cx="304800" cy="914400"/>
          </a:xfrm>
          <a:prstGeom prst="upDownArrow">
            <a:avLst>
              <a:gd name="adj1" fmla="val 50000"/>
              <a:gd name="adj2" fmla="val 60000"/>
            </a:avLst>
          </a:prstGeom>
          <a:gradFill rotWithShape="0">
            <a:gsLst>
              <a:gs pos="0">
                <a:srgbClr val="4D3457"/>
              </a:gs>
              <a:gs pos="50000">
                <a:srgbClr val="A671BB"/>
              </a:gs>
              <a:gs pos="100000">
                <a:srgbClr val="4D3457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latin typeface="Tw Cen MT" pitchFamily="34" charset="0"/>
            </a:endParaRPr>
          </a:p>
        </p:txBody>
      </p:sp>
      <p:grpSp>
        <p:nvGrpSpPr>
          <p:cNvPr id="29703" name="Group 17"/>
          <p:cNvGrpSpPr>
            <a:grpSpLocks/>
          </p:cNvGrpSpPr>
          <p:nvPr/>
        </p:nvGrpSpPr>
        <p:grpSpPr bwMode="auto">
          <a:xfrm>
            <a:off x="4343400" y="3505200"/>
            <a:ext cx="1555750" cy="1433513"/>
            <a:chOff x="2620" y="2649"/>
            <a:chExt cx="980" cy="903"/>
          </a:xfrm>
        </p:grpSpPr>
        <p:sp>
          <p:nvSpPr>
            <p:cNvPr id="29720" name="AutoShape 18"/>
            <p:cNvSpPr>
              <a:spLocks noChangeArrowheads="1"/>
            </p:cNvSpPr>
            <p:nvPr/>
          </p:nvSpPr>
          <p:spPr bwMode="auto">
            <a:xfrm rot="5400000">
              <a:off x="3024" y="3120"/>
              <a:ext cx="192" cy="672"/>
            </a:xfrm>
            <a:prstGeom prst="upDownArrow">
              <a:avLst>
                <a:gd name="adj1" fmla="val 50000"/>
                <a:gd name="adj2" fmla="val 70000"/>
              </a:avLst>
            </a:prstGeom>
            <a:gradFill rotWithShape="0">
              <a:gsLst>
                <a:gs pos="0">
                  <a:srgbClr val="4D3457"/>
                </a:gs>
                <a:gs pos="50000">
                  <a:srgbClr val="A671BB"/>
                </a:gs>
                <a:gs pos="100000">
                  <a:srgbClr val="4D3457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Tw Cen MT" pitchFamily="34" charset="0"/>
              </a:endParaRPr>
            </a:p>
          </p:txBody>
        </p:sp>
        <p:sp>
          <p:nvSpPr>
            <p:cNvPr id="29721" name="AutoShape 19"/>
            <p:cNvSpPr>
              <a:spLocks noChangeArrowheads="1"/>
            </p:cNvSpPr>
            <p:nvPr/>
          </p:nvSpPr>
          <p:spPr bwMode="auto">
            <a:xfrm rot="-1956574">
              <a:off x="3408" y="2688"/>
              <a:ext cx="192" cy="572"/>
            </a:xfrm>
            <a:prstGeom prst="upDownArrow">
              <a:avLst>
                <a:gd name="adj1" fmla="val 50000"/>
                <a:gd name="adj2" fmla="val 59583"/>
              </a:avLst>
            </a:prstGeom>
            <a:gradFill rotWithShape="0">
              <a:gsLst>
                <a:gs pos="0">
                  <a:srgbClr val="4D3457"/>
                </a:gs>
                <a:gs pos="50000">
                  <a:srgbClr val="A671BB"/>
                </a:gs>
                <a:gs pos="100000">
                  <a:srgbClr val="4D3457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Tw Cen MT" pitchFamily="34" charset="0"/>
              </a:endParaRPr>
            </a:p>
          </p:txBody>
        </p:sp>
        <p:sp>
          <p:nvSpPr>
            <p:cNvPr id="29722" name="AutoShape 20"/>
            <p:cNvSpPr>
              <a:spLocks noChangeArrowheads="1"/>
            </p:cNvSpPr>
            <p:nvPr/>
          </p:nvSpPr>
          <p:spPr bwMode="auto">
            <a:xfrm rot="2175313">
              <a:off x="2620" y="2649"/>
              <a:ext cx="192" cy="576"/>
            </a:xfrm>
            <a:prstGeom prst="upDownArrow">
              <a:avLst>
                <a:gd name="adj1" fmla="val 50000"/>
                <a:gd name="adj2" fmla="val 60000"/>
              </a:avLst>
            </a:prstGeom>
            <a:gradFill rotWithShape="0">
              <a:gsLst>
                <a:gs pos="0">
                  <a:srgbClr val="4D3457"/>
                </a:gs>
                <a:gs pos="50000">
                  <a:srgbClr val="A671BB"/>
                </a:gs>
                <a:gs pos="100000">
                  <a:srgbClr val="4D3457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Tw Cen MT" pitchFamily="34" charset="0"/>
              </a:endParaRPr>
            </a:p>
          </p:txBody>
        </p:sp>
      </p:grpSp>
      <p:sp>
        <p:nvSpPr>
          <p:cNvPr id="29704" name="Text Box 21"/>
          <p:cNvSpPr txBox="1">
            <a:spLocks noChangeArrowheads="1"/>
          </p:cNvSpPr>
          <p:nvPr/>
        </p:nvSpPr>
        <p:spPr bwMode="auto">
          <a:xfrm>
            <a:off x="4038600" y="5715000"/>
            <a:ext cx="1708150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90000"/>
              </a:lnSpc>
            </a:pPr>
            <a:r>
              <a:rPr lang="en-US">
                <a:solidFill>
                  <a:srgbClr val="CC6600"/>
                </a:solidFill>
                <a:latin typeface="Tw Cen MT" pitchFamily="34" charset="0"/>
              </a:rPr>
              <a:t>writing output</a:t>
            </a:r>
          </a:p>
        </p:txBody>
      </p:sp>
      <p:sp>
        <p:nvSpPr>
          <p:cNvPr id="29705" name="Text Box 22"/>
          <p:cNvSpPr txBox="1">
            <a:spLocks noChangeArrowheads="1"/>
          </p:cNvSpPr>
          <p:nvPr/>
        </p:nvSpPr>
        <p:spPr bwMode="auto">
          <a:xfrm>
            <a:off x="1676400" y="5715000"/>
            <a:ext cx="1962150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90000"/>
              </a:lnSpc>
            </a:pPr>
            <a:r>
              <a:rPr lang="en-US">
                <a:solidFill>
                  <a:srgbClr val="CC6600"/>
                </a:solidFill>
                <a:latin typeface="Tw Cen MT" pitchFamily="34" charset="0"/>
              </a:rPr>
              <a:t>language output</a:t>
            </a:r>
          </a:p>
        </p:txBody>
      </p:sp>
      <p:sp>
        <p:nvSpPr>
          <p:cNvPr id="29706" name="Text Box 23"/>
          <p:cNvSpPr txBox="1">
            <a:spLocks noChangeArrowheads="1"/>
          </p:cNvSpPr>
          <p:nvPr/>
        </p:nvSpPr>
        <p:spPr bwMode="auto">
          <a:xfrm>
            <a:off x="6781800" y="5715000"/>
            <a:ext cx="1631950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90000"/>
              </a:lnSpc>
            </a:pPr>
            <a:r>
              <a:rPr lang="en-US">
                <a:solidFill>
                  <a:srgbClr val="CC6600"/>
                </a:solidFill>
                <a:latin typeface="Tw Cen MT" pitchFamily="34" charset="0"/>
              </a:rPr>
              <a:t>reading input</a:t>
            </a:r>
          </a:p>
        </p:txBody>
      </p:sp>
      <p:sp>
        <p:nvSpPr>
          <p:cNvPr id="29707" name="Text Box 24"/>
          <p:cNvSpPr txBox="1">
            <a:spLocks noChangeArrowheads="1"/>
          </p:cNvSpPr>
          <p:nvPr/>
        </p:nvSpPr>
        <p:spPr bwMode="auto">
          <a:xfrm>
            <a:off x="1143000" y="4267200"/>
            <a:ext cx="1720850" cy="58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>
              <a:lnSpc>
                <a:spcPct val="90000"/>
              </a:lnSpc>
            </a:pPr>
            <a:r>
              <a:rPr lang="en-US">
                <a:solidFill>
                  <a:srgbClr val="CC6600"/>
                </a:solidFill>
                <a:latin typeface="Tw Cen MT" pitchFamily="34" charset="0"/>
              </a:rPr>
              <a:t>speech</a:t>
            </a:r>
            <a:br>
              <a:rPr lang="en-US">
                <a:solidFill>
                  <a:srgbClr val="CC6600"/>
                </a:solidFill>
                <a:latin typeface="Tw Cen MT" pitchFamily="34" charset="0"/>
              </a:rPr>
            </a:br>
            <a:r>
              <a:rPr lang="en-US">
                <a:solidFill>
                  <a:srgbClr val="CC6600"/>
                </a:solidFill>
                <a:latin typeface="Tw Cen MT" pitchFamily="34" charset="0"/>
              </a:rPr>
              <a:t>sound system</a:t>
            </a:r>
          </a:p>
        </p:txBody>
      </p:sp>
      <p:sp>
        <p:nvSpPr>
          <p:cNvPr id="29708" name="Text Box 25"/>
          <p:cNvSpPr txBox="1">
            <a:spLocks noChangeArrowheads="1"/>
          </p:cNvSpPr>
          <p:nvPr/>
        </p:nvSpPr>
        <p:spPr bwMode="auto">
          <a:xfrm>
            <a:off x="7135813" y="4495800"/>
            <a:ext cx="16954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solidFill>
                  <a:srgbClr val="CC6600"/>
                </a:solidFill>
                <a:latin typeface="Tw Cen MT" pitchFamily="34" charset="0"/>
              </a:rPr>
              <a:t>letter memory</a:t>
            </a:r>
          </a:p>
        </p:txBody>
      </p:sp>
      <p:sp>
        <p:nvSpPr>
          <p:cNvPr id="29709" name="Text Box 26"/>
          <p:cNvSpPr txBox="1">
            <a:spLocks noChangeArrowheads="1"/>
          </p:cNvSpPr>
          <p:nvPr/>
        </p:nvSpPr>
        <p:spPr bwMode="auto">
          <a:xfrm>
            <a:off x="4495800" y="4191000"/>
            <a:ext cx="1295400" cy="339725"/>
          </a:xfrm>
          <a:prstGeom prst="rect">
            <a:avLst/>
          </a:prstGeom>
          <a:gradFill rotWithShape="0">
            <a:gsLst>
              <a:gs pos="0">
                <a:srgbClr val="743125"/>
              </a:gs>
              <a:gs pos="50000">
                <a:srgbClr val="FB6A4F"/>
              </a:gs>
              <a:gs pos="100000">
                <a:srgbClr val="743125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>
                <a:latin typeface="Tw Cen MT" pitchFamily="34" charset="0"/>
              </a:rPr>
              <a:t>Phonics</a:t>
            </a:r>
          </a:p>
        </p:txBody>
      </p:sp>
      <p:sp>
        <p:nvSpPr>
          <p:cNvPr id="29710" name="Text Box 27"/>
          <p:cNvSpPr txBox="1">
            <a:spLocks noChangeArrowheads="1"/>
          </p:cNvSpPr>
          <p:nvPr/>
        </p:nvSpPr>
        <p:spPr bwMode="auto">
          <a:xfrm>
            <a:off x="838200" y="5181600"/>
            <a:ext cx="1905000" cy="752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90000"/>
              </a:lnSpc>
            </a:pPr>
            <a:r>
              <a:rPr lang="en-US">
                <a:solidFill>
                  <a:srgbClr val="CC6600"/>
                </a:solidFill>
                <a:latin typeface="Tw Cen MT" pitchFamily="34" charset="0"/>
              </a:rPr>
              <a:t>language input</a:t>
            </a:r>
          </a:p>
          <a:p>
            <a:pPr>
              <a:spcBef>
                <a:spcPct val="50000"/>
              </a:spcBef>
            </a:pPr>
            <a:endParaRPr lang="en-US">
              <a:solidFill>
                <a:srgbClr val="CC6600"/>
              </a:solidFill>
              <a:latin typeface="Tw Cen MT" pitchFamily="34" charset="0"/>
            </a:endParaRPr>
          </a:p>
        </p:txBody>
      </p:sp>
      <p:grpSp>
        <p:nvGrpSpPr>
          <p:cNvPr id="29711" name="Group 28"/>
          <p:cNvGrpSpPr>
            <a:grpSpLocks/>
          </p:cNvGrpSpPr>
          <p:nvPr/>
        </p:nvGrpSpPr>
        <p:grpSpPr bwMode="auto">
          <a:xfrm>
            <a:off x="3124200" y="5257800"/>
            <a:ext cx="4343400" cy="381000"/>
            <a:chOff x="1776" y="3434"/>
            <a:chExt cx="2736" cy="240"/>
          </a:xfrm>
        </p:grpSpPr>
        <p:sp>
          <p:nvSpPr>
            <p:cNvPr id="29717" name="Line 29"/>
            <p:cNvSpPr>
              <a:spLocks noChangeShapeType="1"/>
            </p:cNvSpPr>
            <p:nvPr/>
          </p:nvSpPr>
          <p:spPr bwMode="auto">
            <a:xfrm flipH="1">
              <a:off x="1776" y="3434"/>
              <a:ext cx="336" cy="240"/>
            </a:xfrm>
            <a:prstGeom prst="line">
              <a:avLst/>
            </a:prstGeom>
            <a:noFill/>
            <a:ln w="60325">
              <a:solidFill>
                <a:srgbClr val="A671BB"/>
              </a:solidFill>
              <a:miter lim="800000"/>
              <a:headEnd/>
              <a:tailEnd type="triangle" w="sm" len="sm"/>
            </a:ln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29718" name="Line 30"/>
            <p:cNvSpPr>
              <a:spLocks noChangeShapeType="1"/>
            </p:cNvSpPr>
            <p:nvPr/>
          </p:nvSpPr>
          <p:spPr bwMode="auto">
            <a:xfrm flipH="1">
              <a:off x="3408" y="3434"/>
              <a:ext cx="336" cy="240"/>
            </a:xfrm>
            <a:prstGeom prst="line">
              <a:avLst/>
            </a:prstGeom>
            <a:noFill/>
            <a:ln w="60325">
              <a:solidFill>
                <a:srgbClr val="A671BB"/>
              </a:solidFill>
              <a:miter lim="800000"/>
              <a:headEnd/>
              <a:tailEnd type="triangle" w="sm" len="sm"/>
            </a:ln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29719" name="Line 31"/>
            <p:cNvSpPr>
              <a:spLocks noChangeShapeType="1"/>
            </p:cNvSpPr>
            <p:nvPr/>
          </p:nvSpPr>
          <p:spPr bwMode="auto">
            <a:xfrm rot="453322" flipH="1" flipV="1">
              <a:off x="4224" y="3434"/>
              <a:ext cx="288" cy="240"/>
            </a:xfrm>
            <a:prstGeom prst="line">
              <a:avLst/>
            </a:prstGeom>
            <a:noFill/>
            <a:ln w="60325">
              <a:solidFill>
                <a:srgbClr val="A671BB"/>
              </a:solidFill>
              <a:miter lim="800000"/>
              <a:headEnd/>
              <a:tailEnd type="triangle" w="sm" len="sm"/>
            </a:ln>
          </p:spPr>
          <p:txBody>
            <a:bodyPr wrap="none"/>
            <a:lstStyle/>
            <a:p>
              <a:endParaRPr lang="en-US"/>
            </a:p>
          </p:txBody>
        </p:sp>
      </p:grpSp>
      <p:sp>
        <p:nvSpPr>
          <p:cNvPr id="29712" name="Line 32"/>
          <p:cNvSpPr>
            <a:spLocks noChangeShapeType="1"/>
          </p:cNvSpPr>
          <p:nvPr/>
        </p:nvSpPr>
        <p:spPr bwMode="auto">
          <a:xfrm flipV="1">
            <a:off x="2743200" y="5029200"/>
            <a:ext cx="533400" cy="304800"/>
          </a:xfrm>
          <a:prstGeom prst="line">
            <a:avLst/>
          </a:prstGeom>
          <a:noFill/>
          <a:ln w="57150">
            <a:solidFill>
              <a:srgbClr val="A671BB"/>
            </a:solidFill>
            <a:miter lim="800000"/>
            <a:headEnd/>
            <a:tailEnd type="triangle" w="med" len="med"/>
          </a:ln>
        </p:spPr>
        <p:txBody>
          <a:bodyPr wrap="none"/>
          <a:lstStyle/>
          <a:p>
            <a:endParaRPr lang="en-US"/>
          </a:p>
        </p:txBody>
      </p:sp>
      <p:pic>
        <p:nvPicPr>
          <p:cNvPr id="29713" name="Picture 33" descr="C:\Users\rfrantu.DPSUSER\AppData\Local\Microsoft\Windows\Temporary Internet Files\Content.IE5\51MDEWEC\MM900323756[1]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15200" y="228600"/>
            <a:ext cx="1482725" cy="160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714" name="TextBox 34"/>
          <p:cNvSpPr txBox="1">
            <a:spLocks noChangeArrowheads="1"/>
          </p:cNvSpPr>
          <p:nvPr/>
        </p:nvSpPr>
        <p:spPr bwMode="auto">
          <a:xfrm>
            <a:off x="533400" y="1905000"/>
            <a:ext cx="1905000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200">
                <a:latin typeface="Tw Cen MT" pitchFamily="34" charset="0"/>
              </a:rPr>
              <a:t>Reading Processing Model </a:t>
            </a:r>
          </a:p>
        </p:txBody>
      </p:sp>
      <p:sp>
        <p:nvSpPr>
          <p:cNvPr id="36" name="Up-Down Arrow 35"/>
          <p:cNvSpPr/>
          <p:nvPr/>
        </p:nvSpPr>
        <p:spPr>
          <a:xfrm rot="20369043">
            <a:off x="6299200" y="1577975"/>
            <a:ext cx="776288" cy="2603500"/>
          </a:xfrm>
          <a:prstGeom prst="up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 </a:t>
            </a:r>
          </a:p>
        </p:txBody>
      </p:sp>
      <p:sp>
        <p:nvSpPr>
          <p:cNvPr id="29716" name="TextBox 36"/>
          <p:cNvSpPr txBox="1">
            <a:spLocks noChangeArrowheads="1"/>
          </p:cNvSpPr>
          <p:nvPr/>
        </p:nvSpPr>
        <p:spPr bwMode="auto">
          <a:xfrm rot="4114520">
            <a:off x="5666582" y="2704306"/>
            <a:ext cx="21336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Tw Cen MT" pitchFamily="34" charset="0"/>
              </a:rPr>
              <a:t>Processing Speed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7866063" cy="914400"/>
          </a:xfrm>
        </p:spPr>
        <p:txBody>
          <a:bodyPr/>
          <a:lstStyle/>
          <a:p>
            <a:pPr eaLnBrk="1" hangingPunct="1"/>
            <a:r>
              <a:rPr lang="en-US" smtClean="0"/>
              <a:t>Why Writing is so difficult!</a:t>
            </a:r>
          </a:p>
        </p:txBody>
      </p:sp>
      <p:grpSp>
        <p:nvGrpSpPr>
          <p:cNvPr id="30723" name="Group 3"/>
          <p:cNvGrpSpPr>
            <a:grpSpLocks/>
          </p:cNvGrpSpPr>
          <p:nvPr/>
        </p:nvGrpSpPr>
        <p:grpSpPr bwMode="auto">
          <a:xfrm>
            <a:off x="4267200" y="914400"/>
            <a:ext cx="1524000" cy="1447800"/>
            <a:chOff x="2928" y="936"/>
            <a:chExt cx="960" cy="912"/>
          </a:xfrm>
        </p:grpSpPr>
        <p:sp>
          <p:nvSpPr>
            <p:cNvPr id="30746" name="Oval 4"/>
            <p:cNvSpPr>
              <a:spLocks noChangeArrowheads="1"/>
            </p:cNvSpPr>
            <p:nvPr/>
          </p:nvSpPr>
          <p:spPr bwMode="auto">
            <a:xfrm>
              <a:off x="2952" y="936"/>
              <a:ext cx="912" cy="912"/>
            </a:xfrm>
            <a:prstGeom prst="ellipse">
              <a:avLst/>
            </a:prstGeom>
            <a:solidFill>
              <a:srgbClr val="FB6A4F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Tw Cen MT" pitchFamily="34" charset="0"/>
              </a:endParaRPr>
            </a:p>
          </p:txBody>
        </p:sp>
        <p:sp>
          <p:nvSpPr>
            <p:cNvPr id="30747" name="Text Box 5"/>
            <p:cNvSpPr txBox="1">
              <a:spLocks noChangeArrowheads="1"/>
            </p:cNvSpPr>
            <p:nvPr/>
          </p:nvSpPr>
          <p:spPr bwMode="auto">
            <a:xfrm>
              <a:off x="2928" y="1190"/>
              <a:ext cx="960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>
                  <a:latin typeface="Tw Cen MT" pitchFamily="34" charset="0"/>
                </a:rPr>
                <a:t>Context Processor</a:t>
              </a:r>
            </a:p>
          </p:txBody>
        </p:sp>
      </p:grpSp>
      <p:grpSp>
        <p:nvGrpSpPr>
          <p:cNvPr id="30724" name="Group 7"/>
          <p:cNvGrpSpPr>
            <a:grpSpLocks/>
          </p:cNvGrpSpPr>
          <p:nvPr/>
        </p:nvGrpSpPr>
        <p:grpSpPr bwMode="auto">
          <a:xfrm>
            <a:off x="5676900" y="4038600"/>
            <a:ext cx="1524000" cy="1447800"/>
            <a:chOff x="3744" y="2976"/>
            <a:chExt cx="960" cy="912"/>
          </a:xfrm>
        </p:grpSpPr>
        <p:sp>
          <p:nvSpPr>
            <p:cNvPr id="30744" name="Oval 8"/>
            <p:cNvSpPr>
              <a:spLocks noChangeArrowheads="1"/>
            </p:cNvSpPr>
            <p:nvPr/>
          </p:nvSpPr>
          <p:spPr bwMode="auto">
            <a:xfrm>
              <a:off x="3744" y="2976"/>
              <a:ext cx="912" cy="912"/>
            </a:xfrm>
            <a:prstGeom prst="ellipse">
              <a:avLst/>
            </a:prstGeom>
            <a:solidFill>
              <a:srgbClr val="96D045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Tw Cen MT" pitchFamily="34" charset="0"/>
              </a:endParaRPr>
            </a:p>
          </p:txBody>
        </p:sp>
        <p:sp>
          <p:nvSpPr>
            <p:cNvPr id="30745" name="Text Box 9"/>
            <p:cNvSpPr txBox="1">
              <a:spLocks noChangeArrowheads="1"/>
            </p:cNvSpPr>
            <p:nvPr/>
          </p:nvSpPr>
          <p:spPr bwMode="auto">
            <a:xfrm>
              <a:off x="3744" y="3230"/>
              <a:ext cx="960" cy="3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600">
                  <a:latin typeface="Tw Cen MT" pitchFamily="34" charset="0"/>
                </a:rPr>
                <a:t>Orthographic Processor</a:t>
              </a:r>
            </a:p>
          </p:txBody>
        </p:sp>
      </p:grpSp>
      <p:grpSp>
        <p:nvGrpSpPr>
          <p:cNvPr id="30725" name="Group 10"/>
          <p:cNvGrpSpPr>
            <a:grpSpLocks/>
          </p:cNvGrpSpPr>
          <p:nvPr/>
        </p:nvGrpSpPr>
        <p:grpSpPr bwMode="auto">
          <a:xfrm>
            <a:off x="3048000" y="4038600"/>
            <a:ext cx="1524000" cy="1447800"/>
            <a:chOff x="2088" y="2976"/>
            <a:chExt cx="960" cy="912"/>
          </a:xfrm>
        </p:grpSpPr>
        <p:sp>
          <p:nvSpPr>
            <p:cNvPr id="30742" name="Oval 11"/>
            <p:cNvSpPr>
              <a:spLocks noChangeArrowheads="1"/>
            </p:cNvSpPr>
            <p:nvPr/>
          </p:nvSpPr>
          <p:spPr bwMode="auto">
            <a:xfrm>
              <a:off x="2112" y="2976"/>
              <a:ext cx="912" cy="912"/>
            </a:xfrm>
            <a:prstGeom prst="ellipse">
              <a:avLst/>
            </a:prstGeom>
            <a:solidFill>
              <a:srgbClr val="96D045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Tw Cen MT" pitchFamily="34" charset="0"/>
              </a:endParaRPr>
            </a:p>
          </p:txBody>
        </p:sp>
        <p:sp>
          <p:nvSpPr>
            <p:cNvPr id="30743" name="Text Box 12"/>
            <p:cNvSpPr txBox="1">
              <a:spLocks noChangeArrowheads="1"/>
            </p:cNvSpPr>
            <p:nvPr/>
          </p:nvSpPr>
          <p:spPr bwMode="auto">
            <a:xfrm>
              <a:off x="2088" y="3230"/>
              <a:ext cx="960" cy="3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600">
                  <a:latin typeface="Tw Cen MT" pitchFamily="34" charset="0"/>
                </a:rPr>
                <a:t>Phonological</a:t>
              </a:r>
              <a:r>
                <a:rPr lang="en-US" sz="1700">
                  <a:latin typeface="Tw Cen MT" pitchFamily="34" charset="0"/>
                </a:rPr>
                <a:t> Processor</a:t>
              </a:r>
            </a:p>
          </p:txBody>
        </p:sp>
      </p:grpSp>
      <p:grpSp>
        <p:nvGrpSpPr>
          <p:cNvPr id="30726" name="Group 13"/>
          <p:cNvGrpSpPr>
            <a:grpSpLocks/>
          </p:cNvGrpSpPr>
          <p:nvPr/>
        </p:nvGrpSpPr>
        <p:grpSpPr bwMode="auto">
          <a:xfrm>
            <a:off x="4267200" y="2514600"/>
            <a:ext cx="1524000" cy="1447800"/>
            <a:chOff x="2880" y="2016"/>
            <a:chExt cx="960" cy="912"/>
          </a:xfrm>
        </p:grpSpPr>
        <p:sp>
          <p:nvSpPr>
            <p:cNvPr id="30740" name="Oval 14"/>
            <p:cNvSpPr>
              <a:spLocks noChangeArrowheads="1"/>
            </p:cNvSpPr>
            <p:nvPr/>
          </p:nvSpPr>
          <p:spPr bwMode="auto">
            <a:xfrm>
              <a:off x="2904" y="2016"/>
              <a:ext cx="912" cy="912"/>
            </a:xfrm>
            <a:prstGeom prst="ellipse">
              <a:avLst/>
            </a:prstGeom>
            <a:solidFill>
              <a:srgbClr val="00808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Tw Cen MT" pitchFamily="34" charset="0"/>
              </a:endParaRPr>
            </a:p>
          </p:txBody>
        </p:sp>
        <p:sp>
          <p:nvSpPr>
            <p:cNvPr id="30741" name="Text Box 15"/>
            <p:cNvSpPr txBox="1">
              <a:spLocks noChangeArrowheads="1"/>
            </p:cNvSpPr>
            <p:nvPr/>
          </p:nvSpPr>
          <p:spPr bwMode="auto">
            <a:xfrm>
              <a:off x="2880" y="2270"/>
              <a:ext cx="960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>
                  <a:latin typeface="Tw Cen MT" pitchFamily="34" charset="0"/>
                </a:rPr>
                <a:t>Meaning Processor</a:t>
              </a:r>
            </a:p>
          </p:txBody>
        </p:sp>
      </p:grpSp>
      <p:grpSp>
        <p:nvGrpSpPr>
          <p:cNvPr id="30727" name="Group 17"/>
          <p:cNvGrpSpPr>
            <a:grpSpLocks/>
          </p:cNvGrpSpPr>
          <p:nvPr/>
        </p:nvGrpSpPr>
        <p:grpSpPr bwMode="auto">
          <a:xfrm>
            <a:off x="4343400" y="3505200"/>
            <a:ext cx="1555750" cy="1433513"/>
            <a:chOff x="2620" y="2649"/>
            <a:chExt cx="980" cy="903"/>
          </a:xfrm>
        </p:grpSpPr>
        <p:sp>
          <p:nvSpPr>
            <p:cNvPr id="30737" name="AutoShape 18"/>
            <p:cNvSpPr>
              <a:spLocks noChangeArrowheads="1"/>
            </p:cNvSpPr>
            <p:nvPr/>
          </p:nvSpPr>
          <p:spPr bwMode="auto">
            <a:xfrm rot="5400000">
              <a:off x="3024" y="3120"/>
              <a:ext cx="192" cy="672"/>
            </a:xfrm>
            <a:prstGeom prst="upDownArrow">
              <a:avLst>
                <a:gd name="adj1" fmla="val 50000"/>
                <a:gd name="adj2" fmla="val 70000"/>
              </a:avLst>
            </a:prstGeom>
            <a:gradFill rotWithShape="0">
              <a:gsLst>
                <a:gs pos="0">
                  <a:srgbClr val="4D3457"/>
                </a:gs>
                <a:gs pos="50000">
                  <a:srgbClr val="A671BB"/>
                </a:gs>
                <a:gs pos="100000">
                  <a:srgbClr val="4D3457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Tw Cen MT" pitchFamily="34" charset="0"/>
              </a:endParaRPr>
            </a:p>
          </p:txBody>
        </p:sp>
        <p:sp>
          <p:nvSpPr>
            <p:cNvPr id="30738" name="AutoShape 19"/>
            <p:cNvSpPr>
              <a:spLocks noChangeArrowheads="1"/>
            </p:cNvSpPr>
            <p:nvPr/>
          </p:nvSpPr>
          <p:spPr bwMode="auto">
            <a:xfrm rot="-1956574">
              <a:off x="3408" y="2688"/>
              <a:ext cx="192" cy="572"/>
            </a:xfrm>
            <a:prstGeom prst="upDownArrow">
              <a:avLst>
                <a:gd name="adj1" fmla="val 50000"/>
                <a:gd name="adj2" fmla="val 59583"/>
              </a:avLst>
            </a:prstGeom>
            <a:gradFill rotWithShape="0">
              <a:gsLst>
                <a:gs pos="0">
                  <a:srgbClr val="4D3457"/>
                </a:gs>
                <a:gs pos="50000">
                  <a:srgbClr val="A671BB"/>
                </a:gs>
                <a:gs pos="100000">
                  <a:srgbClr val="4D3457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Tw Cen MT" pitchFamily="34" charset="0"/>
              </a:endParaRPr>
            </a:p>
          </p:txBody>
        </p:sp>
        <p:sp>
          <p:nvSpPr>
            <p:cNvPr id="30739" name="AutoShape 20"/>
            <p:cNvSpPr>
              <a:spLocks noChangeArrowheads="1"/>
            </p:cNvSpPr>
            <p:nvPr/>
          </p:nvSpPr>
          <p:spPr bwMode="auto">
            <a:xfrm rot="2175313">
              <a:off x="2620" y="2649"/>
              <a:ext cx="192" cy="576"/>
            </a:xfrm>
            <a:prstGeom prst="upDownArrow">
              <a:avLst>
                <a:gd name="adj1" fmla="val 50000"/>
                <a:gd name="adj2" fmla="val 60000"/>
              </a:avLst>
            </a:prstGeom>
            <a:gradFill rotWithShape="0">
              <a:gsLst>
                <a:gs pos="0">
                  <a:srgbClr val="4D3457"/>
                </a:gs>
                <a:gs pos="50000">
                  <a:srgbClr val="A671BB"/>
                </a:gs>
                <a:gs pos="100000">
                  <a:srgbClr val="4D3457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Tw Cen MT" pitchFamily="34" charset="0"/>
              </a:endParaRPr>
            </a:p>
          </p:txBody>
        </p:sp>
      </p:grpSp>
      <p:sp>
        <p:nvSpPr>
          <p:cNvPr id="30728" name="Text Box 26"/>
          <p:cNvSpPr txBox="1">
            <a:spLocks noChangeArrowheads="1"/>
          </p:cNvSpPr>
          <p:nvPr/>
        </p:nvSpPr>
        <p:spPr bwMode="auto">
          <a:xfrm>
            <a:off x="4495800" y="4191000"/>
            <a:ext cx="1295400" cy="339725"/>
          </a:xfrm>
          <a:prstGeom prst="rect">
            <a:avLst/>
          </a:prstGeom>
          <a:gradFill rotWithShape="0">
            <a:gsLst>
              <a:gs pos="0">
                <a:srgbClr val="743125"/>
              </a:gs>
              <a:gs pos="50000">
                <a:srgbClr val="FB6A4F"/>
              </a:gs>
              <a:gs pos="100000">
                <a:srgbClr val="743125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>
                <a:latin typeface="Tw Cen MT" pitchFamily="34" charset="0"/>
              </a:rPr>
              <a:t>Phonics</a:t>
            </a:r>
          </a:p>
        </p:txBody>
      </p:sp>
      <p:pic>
        <p:nvPicPr>
          <p:cNvPr id="30729" name="Picture 33" descr="C:\Users\rfrantu.DPSUSER\AppData\Local\Microsoft\Windows\Temporary Internet Files\Content.IE5\51MDEWEC\MM900323756[1]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15200" y="228600"/>
            <a:ext cx="1482725" cy="160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30" name="TextBox 34"/>
          <p:cNvSpPr txBox="1">
            <a:spLocks noChangeArrowheads="1"/>
          </p:cNvSpPr>
          <p:nvPr/>
        </p:nvSpPr>
        <p:spPr bwMode="auto">
          <a:xfrm>
            <a:off x="533400" y="1905000"/>
            <a:ext cx="1905000" cy="206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200">
                <a:latin typeface="Tw Cen MT" pitchFamily="34" charset="0"/>
              </a:rPr>
              <a:t>Writing  Processing Model Part 1</a:t>
            </a:r>
          </a:p>
        </p:txBody>
      </p:sp>
      <p:sp>
        <p:nvSpPr>
          <p:cNvPr id="37" name="Oval 36"/>
          <p:cNvSpPr/>
          <p:nvPr/>
        </p:nvSpPr>
        <p:spPr>
          <a:xfrm>
            <a:off x="4267200" y="5181600"/>
            <a:ext cx="1524000" cy="1447800"/>
          </a:xfrm>
          <a:prstGeom prst="ellipse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 err="1">
                <a:solidFill>
                  <a:schemeClr val="tx1"/>
                </a:solidFill>
              </a:rPr>
              <a:t>Grapho</a:t>
            </a:r>
            <a:r>
              <a:rPr lang="en-US" sz="1600" dirty="0">
                <a:solidFill>
                  <a:schemeClr val="tx1"/>
                </a:solidFill>
              </a:rPr>
              <a:t>-motor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>
                <a:solidFill>
                  <a:schemeClr val="tx1"/>
                </a:solidFill>
              </a:rPr>
              <a:t>Processor </a:t>
            </a:r>
          </a:p>
        </p:txBody>
      </p:sp>
      <p:sp>
        <p:nvSpPr>
          <p:cNvPr id="30732" name="AutoShape 16"/>
          <p:cNvSpPr>
            <a:spLocks noChangeArrowheads="1"/>
          </p:cNvSpPr>
          <p:nvPr/>
        </p:nvSpPr>
        <p:spPr bwMode="auto">
          <a:xfrm>
            <a:off x="4876800" y="2057400"/>
            <a:ext cx="304800" cy="914400"/>
          </a:xfrm>
          <a:prstGeom prst="upDownArrow">
            <a:avLst>
              <a:gd name="adj1" fmla="val 50000"/>
              <a:gd name="adj2" fmla="val 60000"/>
            </a:avLst>
          </a:prstGeom>
          <a:gradFill rotWithShape="0">
            <a:gsLst>
              <a:gs pos="0">
                <a:srgbClr val="4D3457"/>
              </a:gs>
              <a:gs pos="50000">
                <a:srgbClr val="A671BB"/>
              </a:gs>
              <a:gs pos="100000">
                <a:srgbClr val="4D3457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latin typeface="Tw Cen MT" pitchFamily="34" charset="0"/>
            </a:endParaRPr>
          </a:p>
        </p:txBody>
      </p:sp>
      <p:sp>
        <p:nvSpPr>
          <p:cNvPr id="30733" name="AutoShape 16"/>
          <p:cNvSpPr>
            <a:spLocks noChangeArrowheads="1"/>
          </p:cNvSpPr>
          <p:nvPr/>
        </p:nvSpPr>
        <p:spPr bwMode="auto">
          <a:xfrm rot="2871821">
            <a:off x="5699125" y="4991100"/>
            <a:ext cx="304800" cy="914400"/>
          </a:xfrm>
          <a:prstGeom prst="upDownArrow">
            <a:avLst>
              <a:gd name="adj1" fmla="val 50000"/>
              <a:gd name="adj2" fmla="val 60000"/>
            </a:avLst>
          </a:prstGeom>
          <a:gradFill rotWithShape="0">
            <a:gsLst>
              <a:gs pos="0">
                <a:srgbClr val="4D3457"/>
              </a:gs>
              <a:gs pos="50000">
                <a:srgbClr val="A671BB"/>
              </a:gs>
              <a:gs pos="100000">
                <a:srgbClr val="4D3457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latin typeface="Tw Cen MT" pitchFamily="34" charset="0"/>
            </a:endParaRPr>
          </a:p>
        </p:txBody>
      </p:sp>
      <p:sp>
        <p:nvSpPr>
          <p:cNvPr id="30734" name="AutoShape 16"/>
          <p:cNvSpPr>
            <a:spLocks noChangeArrowheads="1"/>
          </p:cNvSpPr>
          <p:nvPr/>
        </p:nvSpPr>
        <p:spPr bwMode="auto">
          <a:xfrm rot="-2618346">
            <a:off x="4083050" y="5008563"/>
            <a:ext cx="304800" cy="914400"/>
          </a:xfrm>
          <a:prstGeom prst="upDownArrow">
            <a:avLst>
              <a:gd name="adj1" fmla="val 50000"/>
              <a:gd name="adj2" fmla="val 60000"/>
            </a:avLst>
          </a:prstGeom>
          <a:gradFill rotWithShape="0">
            <a:gsLst>
              <a:gs pos="0">
                <a:srgbClr val="4D3457"/>
              </a:gs>
              <a:gs pos="50000">
                <a:srgbClr val="A671BB"/>
              </a:gs>
              <a:gs pos="100000">
                <a:srgbClr val="4D3457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latin typeface="Tw Cen MT" pitchFamily="34" charset="0"/>
            </a:endParaRPr>
          </a:p>
        </p:txBody>
      </p:sp>
      <p:sp>
        <p:nvSpPr>
          <p:cNvPr id="43" name="Up-Down Arrow 42"/>
          <p:cNvSpPr/>
          <p:nvPr/>
        </p:nvSpPr>
        <p:spPr>
          <a:xfrm rot="20369043">
            <a:off x="7061200" y="2797175"/>
            <a:ext cx="776288" cy="2603500"/>
          </a:xfrm>
          <a:prstGeom prst="up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 </a:t>
            </a:r>
          </a:p>
        </p:txBody>
      </p:sp>
      <p:sp>
        <p:nvSpPr>
          <p:cNvPr id="30736" name="TextBox 43"/>
          <p:cNvSpPr txBox="1">
            <a:spLocks noChangeArrowheads="1"/>
          </p:cNvSpPr>
          <p:nvPr/>
        </p:nvSpPr>
        <p:spPr bwMode="auto">
          <a:xfrm rot="4114520">
            <a:off x="6428582" y="3923506"/>
            <a:ext cx="21336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Tw Cen MT" pitchFamily="34" charset="0"/>
              </a:rPr>
              <a:t>Processing Speed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7866063" cy="914400"/>
          </a:xfrm>
        </p:spPr>
        <p:txBody>
          <a:bodyPr/>
          <a:lstStyle/>
          <a:p>
            <a:pPr eaLnBrk="1" hangingPunct="1"/>
            <a:r>
              <a:rPr lang="en-US" smtClean="0"/>
              <a:t>Why Writing is so difficult!</a:t>
            </a:r>
          </a:p>
        </p:txBody>
      </p:sp>
      <p:pic>
        <p:nvPicPr>
          <p:cNvPr id="31747" name="Picture 33" descr="C:\Users\rfrantu.DPSUSER\AppData\Local\Microsoft\Windows\Temporary Internet Files\Content.IE5\51MDEWEC\MM900323756[1]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15200" y="228600"/>
            <a:ext cx="1482725" cy="160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7" name="Oval 36"/>
          <p:cNvSpPr/>
          <p:nvPr/>
        </p:nvSpPr>
        <p:spPr>
          <a:xfrm>
            <a:off x="228600" y="1905000"/>
            <a:ext cx="1524000" cy="1447800"/>
          </a:xfrm>
          <a:prstGeom prst="ellipse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 err="1">
                <a:solidFill>
                  <a:schemeClr val="bg1"/>
                </a:solidFill>
              </a:rPr>
              <a:t>Grapho</a:t>
            </a:r>
            <a:r>
              <a:rPr lang="en-US" sz="1600" dirty="0">
                <a:solidFill>
                  <a:schemeClr val="bg1"/>
                </a:solidFill>
              </a:rPr>
              <a:t>-motor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>
                <a:solidFill>
                  <a:schemeClr val="bg1"/>
                </a:solidFill>
              </a:rPr>
              <a:t>Processor </a:t>
            </a:r>
          </a:p>
        </p:txBody>
      </p:sp>
      <p:sp>
        <p:nvSpPr>
          <p:cNvPr id="31749" name="TextBox 26"/>
          <p:cNvSpPr txBox="1">
            <a:spLocks noChangeArrowheads="1"/>
          </p:cNvSpPr>
          <p:nvPr/>
        </p:nvSpPr>
        <p:spPr bwMode="auto">
          <a:xfrm>
            <a:off x="2286000" y="1981200"/>
            <a:ext cx="6096000" cy="1938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>
                <a:latin typeface="Tw Cen MT" pitchFamily="34" charset="0"/>
              </a:rPr>
              <a:t>“</a:t>
            </a:r>
            <a:r>
              <a:rPr lang="en-US" sz="2400">
                <a:latin typeface="Tw Cen MT" pitchFamily="34" charset="0"/>
              </a:rPr>
              <a:t>The graphomotor processing system is wired into language processors as soon as students know what alphabetic letters represent and begin writing words.”</a:t>
            </a:r>
          </a:p>
          <a:p>
            <a:r>
              <a:rPr lang="en-US" sz="2400">
                <a:latin typeface="Tw Cen MT" pitchFamily="34" charset="0"/>
              </a:rPr>
              <a:t>		-Berhinger &amp; Richards (2002) </a:t>
            </a:r>
          </a:p>
        </p:txBody>
      </p:sp>
      <p:sp>
        <p:nvSpPr>
          <p:cNvPr id="28" name="Rectangle 27"/>
          <p:cNvSpPr/>
          <p:nvPr/>
        </p:nvSpPr>
        <p:spPr>
          <a:xfrm>
            <a:off x="2438400" y="4114800"/>
            <a:ext cx="3729226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lt"/>
                <a:cs typeface="+mn-cs"/>
              </a:rPr>
              <a:t>graph- write</a:t>
            </a:r>
          </a:p>
        </p:txBody>
      </p:sp>
      <p:sp>
        <p:nvSpPr>
          <p:cNvPr id="29" name="Rectangle 28"/>
          <p:cNvSpPr/>
          <p:nvPr/>
        </p:nvSpPr>
        <p:spPr>
          <a:xfrm>
            <a:off x="1066800" y="4876800"/>
            <a:ext cx="6681893" cy="1754326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lt"/>
                <a:cs typeface="+mn-cs"/>
              </a:rPr>
              <a:t>motor- coordination of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lt"/>
                <a:cs typeface="+mn-cs"/>
              </a:rPr>
              <a:t> movements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8" name="Straight Connector 17"/>
          <p:cNvCxnSpPr/>
          <p:nvPr/>
        </p:nvCxnSpPr>
        <p:spPr>
          <a:xfrm flipH="1">
            <a:off x="2590800" y="4724400"/>
            <a:ext cx="1295400" cy="914400"/>
          </a:xfrm>
          <a:prstGeom prst="line">
            <a:avLst/>
          </a:prstGeom>
          <a:ln/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 flipV="1">
            <a:off x="4800600" y="4724400"/>
            <a:ext cx="1219200" cy="990600"/>
          </a:xfrm>
          <a:prstGeom prst="line">
            <a:avLst/>
          </a:prstGeom>
          <a:ln/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flipH="1">
            <a:off x="4953000" y="3200400"/>
            <a:ext cx="1295400" cy="914400"/>
          </a:xfrm>
          <a:prstGeom prst="line">
            <a:avLst/>
          </a:prstGeom>
          <a:ln/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32773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7866063" cy="914400"/>
          </a:xfrm>
        </p:spPr>
        <p:txBody>
          <a:bodyPr/>
          <a:lstStyle/>
          <a:p>
            <a:pPr eaLnBrk="1" hangingPunct="1"/>
            <a:r>
              <a:rPr lang="en-US" smtClean="0"/>
              <a:t>Why Writing is so difficult!</a:t>
            </a:r>
          </a:p>
        </p:txBody>
      </p:sp>
      <p:pic>
        <p:nvPicPr>
          <p:cNvPr id="32774" name="Picture 33" descr="C:\Users\rfrantu.DPSUSER\AppData\Local\Microsoft\Windows\Temporary Internet Files\Content.IE5\51MDEWEC\MM900323756[1]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15200" y="228600"/>
            <a:ext cx="1482725" cy="160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9" name="Straight Connector 8"/>
          <p:cNvCxnSpPr/>
          <p:nvPr/>
        </p:nvCxnSpPr>
        <p:spPr>
          <a:xfrm flipH="1" flipV="1">
            <a:off x="2514600" y="3048000"/>
            <a:ext cx="1295400" cy="914400"/>
          </a:xfrm>
          <a:prstGeom prst="line">
            <a:avLst/>
          </a:prstGeom>
          <a:ln/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37" name="Oval 36"/>
          <p:cNvSpPr/>
          <p:nvPr/>
        </p:nvSpPr>
        <p:spPr>
          <a:xfrm>
            <a:off x="3581400" y="3581400"/>
            <a:ext cx="1524000" cy="1447800"/>
          </a:xfrm>
          <a:prstGeom prst="ellipse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 err="1">
                <a:solidFill>
                  <a:schemeClr val="bg1"/>
                </a:solidFill>
              </a:rPr>
              <a:t>Grapho</a:t>
            </a:r>
            <a:r>
              <a:rPr lang="en-US" sz="1600" dirty="0">
                <a:solidFill>
                  <a:schemeClr val="bg1"/>
                </a:solidFill>
              </a:rPr>
              <a:t>-motor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>
                <a:solidFill>
                  <a:schemeClr val="bg1"/>
                </a:solidFill>
              </a:rPr>
              <a:t>Processor </a:t>
            </a:r>
          </a:p>
        </p:txBody>
      </p:sp>
      <p:sp>
        <p:nvSpPr>
          <p:cNvPr id="10" name="Rounded Rectangle 9"/>
          <p:cNvSpPr/>
          <p:nvPr/>
        </p:nvSpPr>
        <p:spPr>
          <a:xfrm>
            <a:off x="914400" y="2133600"/>
            <a:ext cx="2209800" cy="1066800"/>
          </a:xfrm>
          <a:prstGeom prst="round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dirty="0"/>
              <a:t>direction</a:t>
            </a:r>
          </a:p>
        </p:txBody>
      </p:sp>
      <p:sp>
        <p:nvSpPr>
          <p:cNvPr id="13" name="Rounded Rectangle 12"/>
          <p:cNvSpPr/>
          <p:nvPr/>
        </p:nvSpPr>
        <p:spPr>
          <a:xfrm>
            <a:off x="5562600" y="2209800"/>
            <a:ext cx="2209800" cy="1066800"/>
          </a:xfrm>
          <a:prstGeom prst="round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dirty="0"/>
              <a:t>spatial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dirty="0"/>
              <a:t>proportions</a:t>
            </a:r>
          </a:p>
        </p:txBody>
      </p:sp>
      <p:sp>
        <p:nvSpPr>
          <p:cNvPr id="14" name="Rounded Rectangle 13"/>
          <p:cNvSpPr/>
          <p:nvPr/>
        </p:nvSpPr>
        <p:spPr>
          <a:xfrm>
            <a:off x="914400" y="5181600"/>
            <a:ext cx="2209800" cy="1066800"/>
          </a:xfrm>
          <a:prstGeom prst="round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dirty="0"/>
              <a:t>flow </a:t>
            </a:r>
          </a:p>
        </p:txBody>
      </p:sp>
      <p:sp>
        <p:nvSpPr>
          <p:cNvPr id="15" name="Rounded Rectangle 14"/>
          <p:cNvSpPr/>
          <p:nvPr/>
        </p:nvSpPr>
        <p:spPr>
          <a:xfrm>
            <a:off x="5638800" y="5181600"/>
            <a:ext cx="2209800" cy="1066800"/>
          </a:xfrm>
          <a:prstGeom prst="round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dirty="0"/>
              <a:t>size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3" grpId="0" animBg="1"/>
      <p:bldP spid="14" grpId="0" animBg="1"/>
      <p:bldP spid="15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7866063" cy="914400"/>
          </a:xfrm>
        </p:spPr>
        <p:txBody>
          <a:bodyPr/>
          <a:lstStyle/>
          <a:p>
            <a:pPr eaLnBrk="1" hangingPunct="1"/>
            <a:r>
              <a:rPr lang="en-US" smtClean="0"/>
              <a:t>Why Writing is so difficult!</a:t>
            </a:r>
          </a:p>
        </p:txBody>
      </p:sp>
      <p:pic>
        <p:nvPicPr>
          <p:cNvPr id="33795" name="Picture 33" descr="C:\Users\rfrantu.DPSUSER\AppData\Local\Microsoft\Windows\Temporary Internet Files\Content.IE5\51MDEWEC\MM900323756[1]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15200" y="228600"/>
            <a:ext cx="1482725" cy="160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3796" name="Group 26"/>
          <p:cNvGrpSpPr>
            <a:grpSpLocks/>
          </p:cNvGrpSpPr>
          <p:nvPr/>
        </p:nvGrpSpPr>
        <p:grpSpPr bwMode="auto">
          <a:xfrm>
            <a:off x="2743200" y="1676400"/>
            <a:ext cx="3505200" cy="3124200"/>
            <a:chOff x="2667000" y="1828800"/>
            <a:chExt cx="3505200" cy="3124200"/>
          </a:xfrm>
        </p:grpSpPr>
        <p:sp>
          <p:nvSpPr>
            <p:cNvPr id="16" name="Rounded Rectangle 15"/>
            <p:cNvSpPr/>
            <p:nvPr/>
          </p:nvSpPr>
          <p:spPr>
            <a:xfrm>
              <a:off x="2667000" y="1828800"/>
              <a:ext cx="3505200" cy="31242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33811" name="TextBox 18"/>
            <p:cNvSpPr txBox="1">
              <a:spLocks noChangeArrowheads="1"/>
            </p:cNvSpPr>
            <p:nvPr/>
          </p:nvSpPr>
          <p:spPr bwMode="auto">
            <a:xfrm>
              <a:off x="2971800" y="2057400"/>
              <a:ext cx="3124200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>
                  <a:latin typeface="Tw Cen MT" pitchFamily="34" charset="0"/>
                </a:rPr>
                <a:t>Memory Processes </a:t>
              </a:r>
            </a:p>
          </p:txBody>
        </p:sp>
        <p:sp>
          <p:nvSpPr>
            <p:cNvPr id="20" name="Isosceles Triangle 19"/>
            <p:cNvSpPr/>
            <p:nvPr/>
          </p:nvSpPr>
          <p:spPr>
            <a:xfrm rot="10800000">
              <a:off x="3886200" y="2743200"/>
              <a:ext cx="1143000" cy="990600"/>
            </a:xfrm>
            <a:prstGeom prst="triangle">
              <a:avLst/>
            </a:prstGeom>
            <a:solidFill>
              <a:srgbClr val="00206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33813" name="TextBox 20"/>
            <p:cNvSpPr txBox="1">
              <a:spLocks noChangeArrowheads="1"/>
            </p:cNvSpPr>
            <p:nvPr/>
          </p:nvSpPr>
          <p:spPr bwMode="auto">
            <a:xfrm>
              <a:off x="2819400" y="2743200"/>
              <a:ext cx="990600" cy="923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>
                  <a:latin typeface="Tw Cen MT" pitchFamily="34" charset="0"/>
                </a:rPr>
                <a:t>short term</a:t>
              </a:r>
            </a:p>
            <a:p>
              <a:pPr algn="ctr"/>
              <a:r>
                <a:rPr lang="en-US">
                  <a:latin typeface="Tw Cen MT" pitchFamily="34" charset="0"/>
                </a:rPr>
                <a:t>memory</a:t>
              </a:r>
            </a:p>
          </p:txBody>
        </p:sp>
        <p:sp>
          <p:nvSpPr>
            <p:cNvPr id="33814" name="TextBox 21"/>
            <p:cNvSpPr txBox="1">
              <a:spLocks noChangeArrowheads="1"/>
            </p:cNvSpPr>
            <p:nvPr/>
          </p:nvSpPr>
          <p:spPr bwMode="auto">
            <a:xfrm>
              <a:off x="5181600" y="2743200"/>
              <a:ext cx="990600" cy="923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>
                  <a:latin typeface="Tw Cen MT" pitchFamily="34" charset="0"/>
                </a:rPr>
                <a:t>long term</a:t>
              </a:r>
            </a:p>
            <a:p>
              <a:pPr algn="ctr"/>
              <a:r>
                <a:rPr lang="en-US">
                  <a:latin typeface="Tw Cen MT" pitchFamily="34" charset="0"/>
                </a:rPr>
                <a:t>memory</a:t>
              </a:r>
            </a:p>
          </p:txBody>
        </p:sp>
        <p:sp>
          <p:nvSpPr>
            <p:cNvPr id="33815" name="TextBox 22"/>
            <p:cNvSpPr txBox="1">
              <a:spLocks noChangeArrowheads="1"/>
            </p:cNvSpPr>
            <p:nvPr/>
          </p:nvSpPr>
          <p:spPr bwMode="auto">
            <a:xfrm>
              <a:off x="3962400" y="3962400"/>
              <a:ext cx="990600" cy="6463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>
                  <a:latin typeface="Tw Cen MT" pitchFamily="34" charset="0"/>
                </a:rPr>
                <a:t>working </a:t>
              </a:r>
            </a:p>
            <a:p>
              <a:pPr algn="ctr"/>
              <a:r>
                <a:rPr lang="en-US">
                  <a:latin typeface="Tw Cen MT" pitchFamily="34" charset="0"/>
                </a:rPr>
                <a:t>memory </a:t>
              </a:r>
            </a:p>
          </p:txBody>
        </p:sp>
      </p:grpSp>
      <p:sp>
        <p:nvSpPr>
          <p:cNvPr id="24" name="TextBox 23"/>
          <p:cNvSpPr txBox="1">
            <a:spLocks noChangeArrowheads="1"/>
          </p:cNvSpPr>
          <p:nvPr/>
        </p:nvSpPr>
        <p:spPr bwMode="auto">
          <a:xfrm>
            <a:off x="381000" y="2514600"/>
            <a:ext cx="1981200" cy="1200150"/>
          </a:xfrm>
          <a:prstGeom prst="rect">
            <a:avLst/>
          </a:prstGeom>
          <a:solidFill>
            <a:schemeClr val="bg1"/>
          </a:solidFill>
          <a:ln w="9525">
            <a:solidFill>
              <a:srgbClr val="00206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Tw Cen MT" pitchFamily="34" charset="0"/>
              </a:rPr>
              <a:t>Lasts 5-7 seconds – temporary storage (sensory and linguistic input)</a:t>
            </a:r>
          </a:p>
        </p:txBody>
      </p:sp>
      <p:sp>
        <p:nvSpPr>
          <p:cNvPr id="26" name="TextBox 25"/>
          <p:cNvSpPr txBox="1">
            <a:spLocks noChangeArrowheads="1"/>
          </p:cNvSpPr>
          <p:nvPr/>
        </p:nvSpPr>
        <p:spPr bwMode="auto">
          <a:xfrm>
            <a:off x="6629400" y="2438400"/>
            <a:ext cx="1981200" cy="1200150"/>
          </a:xfrm>
          <a:prstGeom prst="rect">
            <a:avLst/>
          </a:prstGeom>
          <a:solidFill>
            <a:schemeClr val="bg1"/>
          </a:solidFill>
          <a:ln w="9525">
            <a:solidFill>
              <a:srgbClr val="00206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Tw Cen MT" pitchFamily="34" charset="0"/>
              </a:rPr>
              <a:t>Permanent mental storage of knowledge and impression </a:t>
            </a:r>
          </a:p>
        </p:txBody>
      </p:sp>
      <p:sp>
        <p:nvSpPr>
          <p:cNvPr id="28" name="Oval 27"/>
          <p:cNvSpPr/>
          <p:nvPr/>
        </p:nvSpPr>
        <p:spPr>
          <a:xfrm>
            <a:off x="3733800" y="4876800"/>
            <a:ext cx="1524000" cy="9906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Central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Executive</a:t>
            </a:r>
          </a:p>
        </p:txBody>
      </p:sp>
      <p:sp>
        <p:nvSpPr>
          <p:cNvPr id="29" name="Rounded Rectangle 28"/>
          <p:cNvSpPr/>
          <p:nvPr/>
        </p:nvSpPr>
        <p:spPr>
          <a:xfrm>
            <a:off x="2819400" y="5943600"/>
            <a:ext cx="1447800" cy="76200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Phonological Loop </a:t>
            </a:r>
          </a:p>
        </p:txBody>
      </p:sp>
      <p:sp>
        <p:nvSpPr>
          <p:cNvPr id="30" name="Rounded Rectangle 29"/>
          <p:cNvSpPr/>
          <p:nvPr/>
        </p:nvSpPr>
        <p:spPr>
          <a:xfrm>
            <a:off x="4724400" y="5943600"/>
            <a:ext cx="1447800" cy="76200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 err="1"/>
              <a:t>Visuospatial</a:t>
            </a:r>
            <a:endParaRPr lang="en-US" dirty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Sketchpad </a:t>
            </a:r>
          </a:p>
        </p:txBody>
      </p:sp>
      <p:cxnSp>
        <p:nvCxnSpPr>
          <p:cNvPr id="32" name="Straight Arrow Connector 31"/>
          <p:cNvCxnSpPr/>
          <p:nvPr/>
        </p:nvCxnSpPr>
        <p:spPr>
          <a:xfrm flipV="1">
            <a:off x="3962400" y="5715000"/>
            <a:ext cx="304800" cy="38100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/>
          <p:nvPr/>
        </p:nvCxnSpPr>
        <p:spPr>
          <a:xfrm flipH="1" flipV="1">
            <a:off x="4648200" y="5715000"/>
            <a:ext cx="304800" cy="38100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58" name="TextBox 57"/>
          <p:cNvSpPr txBox="1">
            <a:spLocks noChangeArrowheads="1"/>
          </p:cNvSpPr>
          <p:nvPr/>
        </p:nvSpPr>
        <p:spPr bwMode="auto">
          <a:xfrm>
            <a:off x="5410200" y="4953000"/>
            <a:ext cx="1143000" cy="646113"/>
          </a:xfrm>
          <a:prstGeom prst="rect">
            <a:avLst/>
          </a:prstGeom>
          <a:solidFill>
            <a:schemeClr val="bg1"/>
          </a:solidFill>
          <a:ln w="9525">
            <a:solidFill>
              <a:srgbClr val="00206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Tw Cen MT" pitchFamily="34" charset="0"/>
              </a:rPr>
              <a:t>Automatic Pilot </a:t>
            </a:r>
          </a:p>
        </p:txBody>
      </p:sp>
      <p:sp>
        <p:nvSpPr>
          <p:cNvPr id="59" name="TextBox 58"/>
          <p:cNvSpPr txBox="1">
            <a:spLocks noChangeArrowheads="1"/>
          </p:cNvSpPr>
          <p:nvPr/>
        </p:nvSpPr>
        <p:spPr bwMode="auto">
          <a:xfrm>
            <a:off x="6934200" y="4343400"/>
            <a:ext cx="1981200" cy="2032000"/>
          </a:xfrm>
          <a:prstGeom prst="rect">
            <a:avLst/>
          </a:prstGeom>
          <a:solidFill>
            <a:schemeClr val="bg1"/>
          </a:solidFill>
          <a:ln w="9525">
            <a:solidFill>
              <a:srgbClr val="00206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Tw Cen MT" pitchFamily="34" charset="0"/>
              </a:rPr>
              <a:t>Self-regulation: revising, employing strategies, setting goals, managing attention, taking perspective of the reader</a:t>
            </a:r>
          </a:p>
        </p:txBody>
      </p:sp>
      <p:sp>
        <p:nvSpPr>
          <p:cNvPr id="60" name="TextBox 59"/>
          <p:cNvSpPr txBox="1">
            <a:spLocks noChangeArrowheads="1"/>
          </p:cNvSpPr>
          <p:nvPr/>
        </p:nvSpPr>
        <p:spPr bwMode="auto">
          <a:xfrm>
            <a:off x="304800" y="4572000"/>
            <a:ext cx="1981200" cy="2032000"/>
          </a:xfrm>
          <a:prstGeom prst="rect">
            <a:avLst/>
          </a:prstGeom>
          <a:solidFill>
            <a:schemeClr val="bg1"/>
          </a:solidFill>
          <a:ln w="9525">
            <a:solidFill>
              <a:srgbClr val="00206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Tw Cen MT" pitchFamily="34" charset="0"/>
              </a:rPr>
              <a:t>Higher-level reasoning: finding evidence, judging perspective, synthesizing or elaboration, having a new idea</a:t>
            </a:r>
          </a:p>
        </p:txBody>
      </p:sp>
      <p:cxnSp>
        <p:nvCxnSpPr>
          <p:cNvPr id="62" name="Straight Arrow Connector 61"/>
          <p:cNvCxnSpPr/>
          <p:nvPr/>
        </p:nvCxnSpPr>
        <p:spPr>
          <a:xfrm flipV="1">
            <a:off x="2209800" y="4267200"/>
            <a:ext cx="1828800" cy="9906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63" name="Straight Arrow Connector 62"/>
          <p:cNvCxnSpPr/>
          <p:nvPr/>
        </p:nvCxnSpPr>
        <p:spPr>
          <a:xfrm flipH="1" flipV="1">
            <a:off x="4953000" y="4419600"/>
            <a:ext cx="762000" cy="6096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65" name="Straight Arrow Connector 64"/>
          <p:cNvCxnSpPr>
            <a:endCxn id="33815" idx="3"/>
          </p:cNvCxnSpPr>
          <p:nvPr/>
        </p:nvCxnSpPr>
        <p:spPr>
          <a:xfrm flipH="1" flipV="1">
            <a:off x="5029200" y="4133850"/>
            <a:ext cx="2133600" cy="59055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5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5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6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6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6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6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7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6" grpId="0" animBg="1"/>
      <p:bldP spid="28" grpId="0" animBg="1"/>
      <p:bldP spid="29" grpId="0" animBg="1"/>
      <p:bldP spid="30" grpId="0" animBg="1"/>
      <p:bldP spid="58" grpId="0" animBg="1"/>
      <p:bldP spid="59" grpId="0" animBg="1"/>
      <p:bldP spid="60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itle 1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pPr eaLnBrk="1" hangingPunct="1"/>
            <a:r>
              <a:rPr lang="en-US" smtClean="0"/>
              <a:t>Why Writing is so difficult!</a:t>
            </a:r>
          </a:p>
        </p:txBody>
      </p:sp>
      <p:sp>
        <p:nvSpPr>
          <p:cNvPr id="34819" name="Content Placeholder 2"/>
          <p:cNvSpPr>
            <a:spLocks noGrp="1"/>
          </p:cNvSpPr>
          <p:nvPr>
            <p:ph sz="quarter" idx="1"/>
          </p:nvPr>
        </p:nvSpPr>
        <p:spPr>
          <a:xfrm>
            <a:off x="612775" y="1600200"/>
            <a:ext cx="8153400" cy="198120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en-US" smtClean="0"/>
              <a:t>“Writing places an even heavier demand on various  memory systems than reading.”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smtClean="0"/>
              <a:t>					-Moats (2012) </a:t>
            </a:r>
          </a:p>
        </p:txBody>
      </p:sp>
      <p:pic>
        <p:nvPicPr>
          <p:cNvPr id="34820" name="Picture 3" descr="C:\Users\rfrantu.DPSUSER\AppData\Local\Microsoft\Windows\Temporary Internet Files\Content.IE5\51MDEWEC\MM900323756[1]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15200" y="228600"/>
            <a:ext cx="1482725" cy="160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21" name="Picture 3" descr="C:\Users\rfrantu.DPSUSER\AppData\Local\Microsoft\Windows\Temporary Internet Files\Content.IE5\MJK731BA\MC900123919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119438"/>
            <a:ext cx="3502025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822" name="TextBox 5"/>
          <p:cNvSpPr txBox="1">
            <a:spLocks noChangeArrowheads="1"/>
          </p:cNvSpPr>
          <p:nvPr/>
        </p:nvSpPr>
        <p:spPr bwMode="auto">
          <a:xfrm rot="-954267">
            <a:off x="608013" y="3286125"/>
            <a:ext cx="2057400" cy="2247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>
                <a:latin typeface="Harlow Solid Italic" pitchFamily="82" charset="0"/>
              </a:rPr>
              <a:t>Read page 23 in Teaching Beginning Spelling and Writing . Highlight each example of the </a:t>
            </a:r>
          </a:p>
        </p:txBody>
      </p:sp>
      <p:pic>
        <p:nvPicPr>
          <p:cNvPr id="34823" name="Picture 3" descr="C:\Users\rfrantu.DPSUSER\AppData\Local\Microsoft\Windows\Temporary Internet Files\Content.IE5\MJK731BA\MC900123919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19400" y="3124200"/>
            <a:ext cx="3502025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824" name="TextBox 7"/>
          <p:cNvSpPr txBox="1">
            <a:spLocks noChangeArrowheads="1"/>
          </p:cNvSpPr>
          <p:nvPr/>
        </p:nvSpPr>
        <p:spPr bwMode="auto">
          <a:xfrm rot="-954267">
            <a:off x="3427413" y="3290888"/>
            <a:ext cx="2057400" cy="2247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>
                <a:latin typeface="Harlow Solid Italic" pitchFamily="82" charset="0"/>
              </a:rPr>
              <a:t>impact that memory plays on a individuals ability to write. With a small group come up with examples of something that </a:t>
            </a:r>
          </a:p>
        </p:txBody>
      </p:sp>
      <p:pic>
        <p:nvPicPr>
          <p:cNvPr id="34825" name="Picture 3" descr="C:\Users\rfrantu.DPSUSER\AppData\Local\Microsoft\Windows\Temporary Internet Files\Content.IE5\MJK731BA\MC900123919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41975" y="3048000"/>
            <a:ext cx="3502025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826" name="TextBox 9"/>
          <p:cNvSpPr txBox="1">
            <a:spLocks noChangeArrowheads="1"/>
          </p:cNvSpPr>
          <p:nvPr/>
        </p:nvSpPr>
        <p:spPr bwMode="auto">
          <a:xfrm rot="-954267">
            <a:off x="6248400" y="3214688"/>
            <a:ext cx="2057400" cy="2247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>
                <a:latin typeface="Harlow Solid Italic" pitchFamily="82" charset="0"/>
              </a:rPr>
              <a:t>impacts memory, either long-term, short-term or working memory (executive functioning + short term memory) 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r>
              <a:rPr lang="en-US" smtClean="0"/>
              <a:t>Introductions</a:t>
            </a:r>
          </a:p>
        </p:txBody>
      </p:sp>
      <p:pic>
        <p:nvPicPr>
          <p:cNvPr id="94210" name="Picture 2" descr="http://aaronsworld.com/gallery/albums/uploads/wormy_waving.gif#waving%20hello%20gif%20300x330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0" y="2209800"/>
            <a:ext cx="2857500" cy="31432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itle 1"/>
          <p:cNvSpPr>
            <a:spLocks noGrp="1"/>
          </p:cNvSpPr>
          <p:nvPr>
            <p:ph type="title"/>
          </p:nvPr>
        </p:nvSpPr>
        <p:spPr>
          <a:xfrm>
            <a:off x="304800" y="228600"/>
            <a:ext cx="8153400" cy="990600"/>
          </a:xfrm>
        </p:spPr>
        <p:txBody>
          <a:bodyPr/>
          <a:lstStyle/>
          <a:p>
            <a:pPr eaLnBrk="1" hangingPunct="1"/>
            <a:r>
              <a:rPr lang="en-US" smtClean="0"/>
              <a:t>Why Writing is so difficult!</a:t>
            </a:r>
          </a:p>
        </p:txBody>
      </p:sp>
      <p:grpSp>
        <p:nvGrpSpPr>
          <p:cNvPr id="35843" name="Group 25"/>
          <p:cNvGrpSpPr>
            <a:grpSpLocks/>
          </p:cNvGrpSpPr>
          <p:nvPr/>
        </p:nvGrpSpPr>
        <p:grpSpPr bwMode="auto">
          <a:xfrm>
            <a:off x="6934200" y="1600200"/>
            <a:ext cx="2209800" cy="3200400"/>
            <a:chOff x="3048000" y="914400"/>
            <a:chExt cx="4152900" cy="5715000"/>
          </a:xfrm>
        </p:grpSpPr>
        <p:grpSp>
          <p:nvGrpSpPr>
            <p:cNvPr id="35864" name="Group 3"/>
            <p:cNvGrpSpPr>
              <a:grpSpLocks/>
            </p:cNvGrpSpPr>
            <p:nvPr/>
          </p:nvGrpSpPr>
          <p:grpSpPr bwMode="auto">
            <a:xfrm>
              <a:off x="4267200" y="914400"/>
              <a:ext cx="1524000" cy="1447800"/>
              <a:chOff x="2928" y="936"/>
              <a:chExt cx="960" cy="912"/>
            </a:xfrm>
          </p:grpSpPr>
          <p:sp>
            <p:nvSpPr>
              <p:cNvPr id="35884" name="Oval 4"/>
              <p:cNvSpPr>
                <a:spLocks noChangeArrowheads="1"/>
              </p:cNvSpPr>
              <p:nvPr/>
            </p:nvSpPr>
            <p:spPr bwMode="auto">
              <a:xfrm>
                <a:off x="2952" y="936"/>
                <a:ext cx="912" cy="912"/>
              </a:xfrm>
              <a:prstGeom prst="ellipse">
                <a:avLst/>
              </a:prstGeom>
              <a:solidFill>
                <a:srgbClr val="FB6A4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>
                  <a:latin typeface="Tw Cen MT" pitchFamily="34" charset="0"/>
                </a:endParaRPr>
              </a:p>
            </p:txBody>
          </p:sp>
          <p:sp>
            <p:nvSpPr>
              <p:cNvPr id="6" name="Text Box 5"/>
              <p:cNvSpPr txBox="1">
                <a:spLocks noChangeArrowheads="1"/>
              </p:cNvSpPr>
              <p:nvPr/>
            </p:nvSpPr>
            <p:spPr bwMode="auto">
              <a:xfrm>
                <a:off x="2932" y="1190"/>
                <a:ext cx="949" cy="48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 fontAlgn="auto">
                  <a:spcBef>
                    <a:spcPct val="50000"/>
                  </a:spcBef>
                  <a:spcAft>
                    <a:spcPts val="0"/>
                  </a:spcAft>
                  <a:defRPr/>
                </a:pPr>
                <a:r>
                  <a:rPr lang="en-US" sz="1050" dirty="0">
                    <a:latin typeface="+mn-lt"/>
                    <a:cs typeface="+mn-cs"/>
                  </a:rPr>
                  <a:t>Context Processor</a:t>
                </a:r>
              </a:p>
            </p:txBody>
          </p:sp>
        </p:grpSp>
        <p:grpSp>
          <p:nvGrpSpPr>
            <p:cNvPr id="35865" name="Group 6"/>
            <p:cNvGrpSpPr>
              <a:grpSpLocks/>
            </p:cNvGrpSpPr>
            <p:nvPr/>
          </p:nvGrpSpPr>
          <p:grpSpPr bwMode="auto">
            <a:xfrm>
              <a:off x="3048000" y="4038600"/>
              <a:ext cx="4152900" cy="1447800"/>
              <a:chOff x="2088" y="2976"/>
              <a:chExt cx="2616" cy="912"/>
            </a:xfrm>
          </p:grpSpPr>
          <p:grpSp>
            <p:nvGrpSpPr>
              <p:cNvPr id="35878" name="Group 7"/>
              <p:cNvGrpSpPr>
                <a:grpSpLocks/>
              </p:cNvGrpSpPr>
              <p:nvPr/>
            </p:nvGrpSpPr>
            <p:grpSpPr bwMode="auto">
              <a:xfrm>
                <a:off x="3744" y="2976"/>
                <a:ext cx="960" cy="912"/>
                <a:chOff x="3744" y="2976"/>
                <a:chExt cx="960" cy="912"/>
              </a:xfrm>
            </p:grpSpPr>
            <p:sp>
              <p:nvSpPr>
                <p:cNvPr id="35882" name="Oval 8"/>
                <p:cNvSpPr>
                  <a:spLocks noChangeArrowheads="1"/>
                </p:cNvSpPr>
                <p:nvPr/>
              </p:nvSpPr>
              <p:spPr bwMode="auto">
                <a:xfrm>
                  <a:off x="3744" y="2976"/>
                  <a:ext cx="912" cy="912"/>
                </a:xfrm>
                <a:prstGeom prst="ellipse">
                  <a:avLst/>
                </a:prstGeom>
                <a:solidFill>
                  <a:srgbClr val="96D045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>
                    <a:latin typeface="Tw Cen MT" pitchFamily="34" charset="0"/>
                  </a:endParaRPr>
                </a:p>
              </p:txBody>
            </p:sp>
            <p:sp>
              <p:nvSpPr>
                <p:cNvPr id="35883" name="Text Box 9"/>
                <p:cNvSpPr txBox="1">
                  <a:spLocks noChangeArrowheads="1"/>
                </p:cNvSpPr>
                <p:nvPr/>
              </p:nvSpPr>
              <p:spPr bwMode="auto">
                <a:xfrm>
                  <a:off x="3744" y="3230"/>
                  <a:ext cx="960" cy="41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 algn="ctr">
                    <a:spcBef>
                      <a:spcPct val="50000"/>
                    </a:spcBef>
                  </a:pPr>
                  <a:r>
                    <a:rPr lang="en-US" sz="900">
                      <a:latin typeface="Tw Cen MT" pitchFamily="34" charset="0"/>
                    </a:rPr>
                    <a:t>Orthographic Processor</a:t>
                  </a:r>
                </a:p>
              </p:txBody>
            </p:sp>
          </p:grpSp>
          <p:grpSp>
            <p:nvGrpSpPr>
              <p:cNvPr id="35879" name="Group 10"/>
              <p:cNvGrpSpPr>
                <a:grpSpLocks/>
              </p:cNvGrpSpPr>
              <p:nvPr/>
            </p:nvGrpSpPr>
            <p:grpSpPr bwMode="auto">
              <a:xfrm>
                <a:off x="2088" y="2976"/>
                <a:ext cx="960" cy="912"/>
                <a:chOff x="2088" y="2976"/>
                <a:chExt cx="960" cy="912"/>
              </a:xfrm>
            </p:grpSpPr>
            <p:sp>
              <p:nvSpPr>
                <p:cNvPr id="35880" name="Oval 11"/>
                <p:cNvSpPr>
                  <a:spLocks noChangeArrowheads="1"/>
                </p:cNvSpPr>
                <p:nvPr/>
              </p:nvSpPr>
              <p:spPr bwMode="auto">
                <a:xfrm>
                  <a:off x="2112" y="2976"/>
                  <a:ext cx="912" cy="912"/>
                </a:xfrm>
                <a:prstGeom prst="ellipse">
                  <a:avLst/>
                </a:prstGeom>
                <a:solidFill>
                  <a:srgbClr val="96D045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>
                    <a:latin typeface="Tw Cen MT" pitchFamily="34" charset="0"/>
                  </a:endParaRPr>
                </a:p>
              </p:txBody>
            </p:sp>
            <p:sp>
              <p:nvSpPr>
                <p:cNvPr id="35881" name="Text Box 12"/>
                <p:cNvSpPr txBox="1">
                  <a:spLocks noChangeArrowheads="1"/>
                </p:cNvSpPr>
                <p:nvPr/>
              </p:nvSpPr>
              <p:spPr bwMode="auto">
                <a:xfrm>
                  <a:off x="2088" y="3230"/>
                  <a:ext cx="960" cy="41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 algn="ctr">
                    <a:spcBef>
                      <a:spcPct val="50000"/>
                    </a:spcBef>
                  </a:pPr>
                  <a:r>
                    <a:rPr lang="en-US" sz="800">
                      <a:latin typeface="Tw Cen MT" pitchFamily="34" charset="0"/>
                    </a:rPr>
                    <a:t>Phonological</a:t>
                  </a:r>
                  <a:r>
                    <a:rPr lang="en-US" sz="900">
                      <a:latin typeface="Tw Cen MT" pitchFamily="34" charset="0"/>
                    </a:rPr>
                    <a:t> Processor</a:t>
                  </a:r>
                </a:p>
              </p:txBody>
            </p:sp>
          </p:grpSp>
        </p:grpSp>
        <p:grpSp>
          <p:nvGrpSpPr>
            <p:cNvPr id="35866" name="Group 13"/>
            <p:cNvGrpSpPr>
              <a:grpSpLocks/>
            </p:cNvGrpSpPr>
            <p:nvPr/>
          </p:nvGrpSpPr>
          <p:grpSpPr bwMode="auto">
            <a:xfrm>
              <a:off x="4267200" y="2514600"/>
              <a:ext cx="1524000" cy="1447800"/>
              <a:chOff x="2880" y="2016"/>
              <a:chExt cx="960" cy="912"/>
            </a:xfrm>
          </p:grpSpPr>
          <p:sp>
            <p:nvSpPr>
              <p:cNvPr id="35876" name="Oval 14"/>
              <p:cNvSpPr>
                <a:spLocks noChangeArrowheads="1"/>
              </p:cNvSpPr>
              <p:nvPr/>
            </p:nvSpPr>
            <p:spPr bwMode="auto">
              <a:xfrm>
                <a:off x="2904" y="2016"/>
                <a:ext cx="912" cy="912"/>
              </a:xfrm>
              <a:prstGeom prst="ellipse">
                <a:avLst/>
              </a:prstGeom>
              <a:solidFill>
                <a:srgbClr val="00808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>
                  <a:latin typeface="Tw Cen MT" pitchFamily="34" charset="0"/>
                </a:endParaRPr>
              </a:p>
            </p:txBody>
          </p:sp>
          <p:sp>
            <p:nvSpPr>
              <p:cNvPr id="16" name="Text Box 15"/>
              <p:cNvSpPr txBox="1">
                <a:spLocks noChangeArrowheads="1"/>
              </p:cNvSpPr>
              <p:nvPr/>
            </p:nvSpPr>
            <p:spPr bwMode="auto">
              <a:xfrm>
                <a:off x="2884" y="2269"/>
                <a:ext cx="949" cy="48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 fontAlgn="auto">
                  <a:spcBef>
                    <a:spcPct val="50000"/>
                  </a:spcBef>
                  <a:spcAft>
                    <a:spcPts val="0"/>
                  </a:spcAft>
                  <a:defRPr/>
                </a:pPr>
                <a:r>
                  <a:rPr lang="en-US" sz="1050" dirty="0">
                    <a:latin typeface="+mn-lt"/>
                    <a:cs typeface="+mn-cs"/>
                  </a:rPr>
                  <a:t>Meaning Processor</a:t>
                </a:r>
              </a:p>
            </p:txBody>
          </p:sp>
        </p:grpSp>
        <p:grpSp>
          <p:nvGrpSpPr>
            <p:cNvPr id="35867" name="Group 17"/>
            <p:cNvGrpSpPr>
              <a:grpSpLocks/>
            </p:cNvGrpSpPr>
            <p:nvPr/>
          </p:nvGrpSpPr>
          <p:grpSpPr bwMode="auto">
            <a:xfrm>
              <a:off x="4343400" y="3505200"/>
              <a:ext cx="1555750" cy="1433513"/>
              <a:chOff x="2620" y="2649"/>
              <a:chExt cx="980" cy="903"/>
            </a:xfrm>
          </p:grpSpPr>
          <p:sp>
            <p:nvSpPr>
              <p:cNvPr id="35873" name="AutoShape 18"/>
              <p:cNvSpPr>
                <a:spLocks noChangeArrowheads="1"/>
              </p:cNvSpPr>
              <p:nvPr/>
            </p:nvSpPr>
            <p:spPr bwMode="auto">
              <a:xfrm rot="5400000">
                <a:off x="3024" y="3120"/>
                <a:ext cx="192" cy="672"/>
              </a:xfrm>
              <a:prstGeom prst="upDownArrow">
                <a:avLst>
                  <a:gd name="adj1" fmla="val 50000"/>
                  <a:gd name="adj2" fmla="val 70000"/>
                </a:avLst>
              </a:prstGeom>
              <a:gradFill rotWithShape="0">
                <a:gsLst>
                  <a:gs pos="0">
                    <a:srgbClr val="4D3457"/>
                  </a:gs>
                  <a:gs pos="50000">
                    <a:srgbClr val="A671BB"/>
                  </a:gs>
                  <a:gs pos="100000">
                    <a:srgbClr val="4D3457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>
                  <a:latin typeface="Tw Cen MT" pitchFamily="34" charset="0"/>
                </a:endParaRPr>
              </a:p>
            </p:txBody>
          </p:sp>
          <p:sp>
            <p:nvSpPr>
              <p:cNvPr id="35874" name="AutoShape 19"/>
              <p:cNvSpPr>
                <a:spLocks noChangeArrowheads="1"/>
              </p:cNvSpPr>
              <p:nvPr/>
            </p:nvSpPr>
            <p:spPr bwMode="auto">
              <a:xfrm rot="-1956574">
                <a:off x="3408" y="2688"/>
                <a:ext cx="192" cy="572"/>
              </a:xfrm>
              <a:prstGeom prst="upDownArrow">
                <a:avLst>
                  <a:gd name="adj1" fmla="val 50000"/>
                  <a:gd name="adj2" fmla="val 59583"/>
                </a:avLst>
              </a:prstGeom>
              <a:gradFill rotWithShape="0">
                <a:gsLst>
                  <a:gs pos="0">
                    <a:srgbClr val="4D3457"/>
                  </a:gs>
                  <a:gs pos="50000">
                    <a:srgbClr val="A671BB"/>
                  </a:gs>
                  <a:gs pos="100000">
                    <a:srgbClr val="4D3457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>
                  <a:latin typeface="Tw Cen MT" pitchFamily="34" charset="0"/>
                </a:endParaRPr>
              </a:p>
            </p:txBody>
          </p:sp>
          <p:sp>
            <p:nvSpPr>
              <p:cNvPr id="35875" name="AutoShape 20"/>
              <p:cNvSpPr>
                <a:spLocks noChangeArrowheads="1"/>
              </p:cNvSpPr>
              <p:nvPr/>
            </p:nvSpPr>
            <p:spPr bwMode="auto">
              <a:xfrm rot="2175313">
                <a:off x="2620" y="2649"/>
                <a:ext cx="192" cy="576"/>
              </a:xfrm>
              <a:prstGeom prst="upDownArrow">
                <a:avLst>
                  <a:gd name="adj1" fmla="val 50000"/>
                  <a:gd name="adj2" fmla="val 60000"/>
                </a:avLst>
              </a:prstGeom>
              <a:gradFill rotWithShape="0">
                <a:gsLst>
                  <a:gs pos="0">
                    <a:srgbClr val="4D3457"/>
                  </a:gs>
                  <a:gs pos="50000">
                    <a:srgbClr val="A671BB"/>
                  </a:gs>
                  <a:gs pos="100000">
                    <a:srgbClr val="4D3457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>
                  <a:latin typeface="Tw Cen MT" pitchFamily="34" charset="0"/>
                </a:endParaRPr>
              </a:p>
            </p:txBody>
          </p:sp>
        </p:grpSp>
        <p:sp>
          <p:nvSpPr>
            <p:cNvPr id="35868" name="Text Box 26"/>
            <p:cNvSpPr txBox="1">
              <a:spLocks noChangeArrowheads="1"/>
            </p:cNvSpPr>
            <p:nvPr/>
          </p:nvSpPr>
          <p:spPr bwMode="auto">
            <a:xfrm>
              <a:off x="4495798" y="4191000"/>
              <a:ext cx="1295399" cy="436932"/>
            </a:xfrm>
            <a:prstGeom prst="rect">
              <a:avLst/>
            </a:prstGeom>
            <a:gradFill rotWithShape="0">
              <a:gsLst>
                <a:gs pos="0">
                  <a:srgbClr val="743125"/>
                </a:gs>
                <a:gs pos="50000">
                  <a:srgbClr val="FB6A4F"/>
                </a:gs>
                <a:gs pos="100000">
                  <a:srgbClr val="743125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lnSpc>
                  <a:spcPct val="90000"/>
                </a:lnSpc>
              </a:pPr>
              <a:r>
                <a:rPr lang="en-US" sz="1100">
                  <a:latin typeface="Tw Cen MT" pitchFamily="34" charset="0"/>
                </a:rPr>
                <a:t>Phonics</a:t>
              </a:r>
            </a:p>
          </p:txBody>
        </p:sp>
        <p:sp>
          <p:nvSpPr>
            <p:cNvPr id="22" name="Oval 21"/>
            <p:cNvSpPr/>
            <p:nvPr/>
          </p:nvSpPr>
          <p:spPr>
            <a:xfrm>
              <a:off x="4268214" y="5180807"/>
              <a:ext cx="1521537" cy="1448593"/>
            </a:xfrm>
            <a:prstGeom prst="ellipse">
              <a:avLst/>
            </a:prstGeom>
            <a:solidFill>
              <a:srgbClr val="7030A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800" dirty="0" err="1">
                  <a:solidFill>
                    <a:schemeClr val="tx1"/>
                  </a:solidFill>
                </a:rPr>
                <a:t>Grapho</a:t>
              </a:r>
              <a:r>
                <a:rPr lang="en-US" sz="800" dirty="0">
                  <a:solidFill>
                    <a:schemeClr val="tx1"/>
                  </a:solidFill>
                </a:rPr>
                <a:t>-motor </a:t>
              </a: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800" dirty="0">
                  <a:solidFill>
                    <a:schemeClr val="tx1"/>
                  </a:solidFill>
                </a:rPr>
                <a:t>Processor </a:t>
              </a:r>
            </a:p>
          </p:txBody>
        </p:sp>
        <p:sp>
          <p:nvSpPr>
            <p:cNvPr id="35870" name="AutoShape 16"/>
            <p:cNvSpPr>
              <a:spLocks noChangeArrowheads="1"/>
            </p:cNvSpPr>
            <p:nvPr/>
          </p:nvSpPr>
          <p:spPr bwMode="auto">
            <a:xfrm>
              <a:off x="4876800" y="2057400"/>
              <a:ext cx="304800" cy="914400"/>
            </a:xfrm>
            <a:prstGeom prst="upDownArrow">
              <a:avLst>
                <a:gd name="adj1" fmla="val 50000"/>
                <a:gd name="adj2" fmla="val 60000"/>
              </a:avLst>
            </a:prstGeom>
            <a:gradFill rotWithShape="0">
              <a:gsLst>
                <a:gs pos="0">
                  <a:srgbClr val="4D3457"/>
                </a:gs>
                <a:gs pos="50000">
                  <a:srgbClr val="A671BB"/>
                </a:gs>
                <a:gs pos="100000">
                  <a:srgbClr val="4D3457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Tw Cen MT" pitchFamily="34" charset="0"/>
              </a:endParaRPr>
            </a:p>
          </p:txBody>
        </p:sp>
        <p:sp>
          <p:nvSpPr>
            <p:cNvPr id="35871" name="AutoShape 16"/>
            <p:cNvSpPr>
              <a:spLocks noChangeArrowheads="1"/>
            </p:cNvSpPr>
            <p:nvPr/>
          </p:nvSpPr>
          <p:spPr bwMode="auto">
            <a:xfrm rot="2871821">
              <a:off x="5699082" y="4991746"/>
              <a:ext cx="304800" cy="914400"/>
            </a:xfrm>
            <a:prstGeom prst="upDownArrow">
              <a:avLst>
                <a:gd name="adj1" fmla="val 50000"/>
                <a:gd name="adj2" fmla="val 60000"/>
              </a:avLst>
            </a:prstGeom>
            <a:gradFill rotWithShape="0">
              <a:gsLst>
                <a:gs pos="0">
                  <a:srgbClr val="4D3457"/>
                </a:gs>
                <a:gs pos="50000">
                  <a:srgbClr val="A671BB"/>
                </a:gs>
                <a:gs pos="100000">
                  <a:srgbClr val="4D3457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Tw Cen MT" pitchFamily="34" charset="0"/>
              </a:endParaRPr>
            </a:p>
          </p:txBody>
        </p:sp>
        <p:sp>
          <p:nvSpPr>
            <p:cNvPr id="35872" name="AutoShape 16"/>
            <p:cNvSpPr>
              <a:spLocks noChangeArrowheads="1"/>
            </p:cNvSpPr>
            <p:nvPr/>
          </p:nvSpPr>
          <p:spPr bwMode="auto">
            <a:xfrm rot="-2618346">
              <a:off x="4083412" y="5008050"/>
              <a:ext cx="304800" cy="914400"/>
            </a:xfrm>
            <a:prstGeom prst="upDownArrow">
              <a:avLst>
                <a:gd name="adj1" fmla="val 50000"/>
                <a:gd name="adj2" fmla="val 60000"/>
              </a:avLst>
            </a:prstGeom>
            <a:gradFill rotWithShape="0">
              <a:gsLst>
                <a:gs pos="0">
                  <a:srgbClr val="4D3457"/>
                </a:gs>
                <a:gs pos="50000">
                  <a:srgbClr val="A671BB"/>
                </a:gs>
                <a:gs pos="100000">
                  <a:srgbClr val="4D3457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Tw Cen MT" pitchFamily="34" charset="0"/>
              </a:endParaRPr>
            </a:p>
          </p:txBody>
        </p:sp>
      </p:grpSp>
      <p:grpSp>
        <p:nvGrpSpPr>
          <p:cNvPr id="35844" name="Group 26"/>
          <p:cNvGrpSpPr>
            <a:grpSpLocks/>
          </p:cNvGrpSpPr>
          <p:nvPr/>
        </p:nvGrpSpPr>
        <p:grpSpPr bwMode="auto">
          <a:xfrm>
            <a:off x="533400" y="4114800"/>
            <a:ext cx="1600200" cy="1752600"/>
            <a:chOff x="2667000" y="1828800"/>
            <a:chExt cx="3505200" cy="3124200"/>
          </a:xfrm>
        </p:grpSpPr>
        <p:sp>
          <p:nvSpPr>
            <p:cNvPr id="28" name="Rounded Rectangle 27"/>
            <p:cNvSpPr/>
            <p:nvPr/>
          </p:nvSpPr>
          <p:spPr>
            <a:xfrm>
              <a:off x="2667000" y="1828800"/>
              <a:ext cx="3505200" cy="31242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35859" name="TextBox 28"/>
            <p:cNvSpPr txBox="1">
              <a:spLocks noChangeArrowheads="1"/>
            </p:cNvSpPr>
            <p:nvPr/>
          </p:nvSpPr>
          <p:spPr bwMode="auto">
            <a:xfrm>
              <a:off x="2971800" y="2057400"/>
              <a:ext cx="3124199" cy="4368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sz="1200">
                  <a:latin typeface="Tw Cen MT" pitchFamily="34" charset="0"/>
                </a:rPr>
                <a:t>Memory Processes </a:t>
              </a:r>
            </a:p>
          </p:txBody>
        </p:sp>
        <p:sp>
          <p:nvSpPr>
            <p:cNvPr id="30" name="Isosceles Triangle 29"/>
            <p:cNvSpPr/>
            <p:nvPr/>
          </p:nvSpPr>
          <p:spPr>
            <a:xfrm rot="10800000">
              <a:off x="3887562" y="2742856"/>
              <a:ext cx="1140581" cy="990462"/>
            </a:xfrm>
            <a:prstGeom prst="triangle">
              <a:avLst/>
            </a:prstGeom>
            <a:solidFill>
              <a:srgbClr val="00206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35861" name="TextBox 30"/>
            <p:cNvSpPr txBox="1">
              <a:spLocks noChangeArrowheads="1"/>
            </p:cNvSpPr>
            <p:nvPr/>
          </p:nvSpPr>
          <p:spPr bwMode="auto">
            <a:xfrm>
              <a:off x="2819400" y="2743200"/>
              <a:ext cx="1182914" cy="5486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sz="700">
                  <a:latin typeface="Tw Cen MT" pitchFamily="34" charset="0"/>
                </a:rPr>
                <a:t>short term</a:t>
              </a:r>
            </a:p>
            <a:p>
              <a:pPr algn="ctr"/>
              <a:r>
                <a:rPr lang="en-US" sz="700">
                  <a:latin typeface="Tw Cen MT" pitchFamily="34" charset="0"/>
                </a:rPr>
                <a:t>memory</a:t>
              </a:r>
            </a:p>
          </p:txBody>
        </p:sp>
        <p:sp>
          <p:nvSpPr>
            <p:cNvPr id="35862" name="TextBox 31"/>
            <p:cNvSpPr txBox="1">
              <a:spLocks noChangeArrowheads="1"/>
            </p:cNvSpPr>
            <p:nvPr/>
          </p:nvSpPr>
          <p:spPr bwMode="auto">
            <a:xfrm>
              <a:off x="5003800" y="2743200"/>
              <a:ext cx="1168400" cy="5486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sz="700">
                  <a:latin typeface="Tw Cen MT" pitchFamily="34" charset="0"/>
                </a:rPr>
                <a:t>long term</a:t>
              </a:r>
            </a:p>
            <a:p>
              <a:pPr algn="ctr"/>
              <a:r>
                <a:rPr lang="en-US" sz="700">
                  <a:latin typeface="Tw Cen MT" pitchFamily="34" charset="0"/>
                </a:rPr>
                <a:t>memory</a:t>
              </a:r>
            </a:p>
          </p:txBody>
        </p:sp>
        <p:sp>
          <p:nvSpPr>
            <p:cNvPr id="35863" name="TextBox 32"/>
            <p:cNvSpPr txBox="1">
              <a:spLocks noChangeArrowheads="1"/>
            </p:cNvSpPr>
            <p:nvPr/>
          </p:nvSpPr>
          <p:spPr bwMode="auto">
            <a:xfrm>
              <a:off x="3962399" y="3962401"/>
              <a:ext cx="1208315" cy="5486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sz="700">
                  <a:latin typeface="Tw Cen MT" pitchFamily="34" charset="0"/>
                </a:rPr>
                <a:t>working </a:t>
              </a:r>
            </a:p>
            <a:p>
              <a:pPr algn="ctr"/>
              <a:r>
                <a:rPr lang="en-US" sz="700">
                  <a:latin typeface="Tw Cen MT" pitchFamily="34" charset="0"/>
                </a:rPr>
                <a:t>memory </a:t>
              </a:r>
            </a:p>
          </p:txBody>
        </p:sp>
      </p:grpSp>
      <p:sp>
        <p:nvSpPr>
          <p:cNvPr id="35845" name="TextBox 33"/>
          <p:cNvSpPr txBox="1">
            <a:spLocks noChangeArrowheads="1"/>
          </p:cNvSpPr>
          <p:nvPr/>
        </p:nvSpPr>
        <p:spPr bwMode="auto">
          <a:xfrm>
            <a:off x="533400" y="6324600"/>
            <a:ext cx="1143000" cy="261938"/>
          </a:xfrm>
          <a:prstGeom prst="rect">
            <a:avLst/>
          </a:prstGeom>
          <a:solidFill>
            <a:schemeClr val="bg1"/>
          </a:solidFill>
          <a:ln w="9525">
            <a:solidFill>
              <a:srgbClr val="00206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100">
                <a:latin typeface="Tw Cen MT" pitchFamily="34" charset="0"/>
              </a:rPr>
              <a:t>Automatic Pilot </a:t>
            </a:r>
          </a:p>
        </p:txBody>
      </p:sp>
      <p:cxnSp>
        <p:nvCxnSpPr>
          <p:cNvPr id="35" name="Straight Arrow Connector 34"/>
          <p:cNvCxnSpPr/>
          <p:nvPr/>
        </p:nvCxnSpPr>
        <p:spPr>
          <a:xfrm flipV="1">
            <a:off x="1038225" y="5638800"/>
            <a:ext cx="257175" cy="78105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5847" name="TextBox 37"/>
          <p:cNvSpPr txBox="1">
            <a:spLocks noChangeArrowheads="1"/>
          </p:cNvSpPr>
          <p:nvPr/>
        </p:nvSpPr>
        <p:spPr bwMode="auto">
          <a:xfrm>
            <a:off x="2133600" y="5943600"/>
            <a:ext cx="1219200" cy="630238"/>
          </a:xfrm>
          <a:prstGeom prst="rect">
            <a:avLst/>
          </a:prstGeom>
          <a:solidFill>
            <a:schemeClr val="bg1"/>
          </a:solidFill>
          <a:ln w="9525">
            <a:solidFill>
              <a:srgbClr val="00206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700">
                <a:latin typeface="Tw Cen MT" pitchFamily="34" charset="0"/>
              </a:rPr>
              <a:t>Self-regulation: revising, employing strategies, setting goals, managing attention, taking perspective of the reader</a:t>
            </a:r>
          </a:p>
        </p:txBody>
      </p:sp>
      <p:sp>
        <p:nvSpPr>
          <p:cNvPr id="35848" name="TextBox 38"/>
          <p:cNvSpPr txBox="1">
            <a:spLocks noChangeArrowheads="1"/>
          </p:cNvSpPr>
          <p:nvPr/>
        </p:nvSpPr>
        <p:spPr bwMode="auto">
          <a:xfrm>
            <a:off x="3581400" y="5638800"/>
            <a:ext cx="1066800" cy="738188"/>
          </a:xfrm>
          <a:prstGeom prst="rect">
            <a:avLst/>
          </a:prstGeom>
          <a:solidFill>
            <a:schemeClr val="bg1"/>
          </a:solidFill>
          <a:ln w="9525">
            <a:solidFill>
              <a:srgbClr val="00206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700">
                <a:latin typeface="Tw Cen MT" pitchFamily="34" charset="0"/>
              </a:rPr>
              <a:t>Higher-level reasoning: finding evidence, judging perspective, synthesizing or elaboration, having a new idea</a:t>
            </a:r>
          </a:p>
        </p:txBody>
      </p:sp>
      <p:cxnSp>
        <p:nvCxnSpPr>
          <p:cNvPr id="40" name="Straight Arrow Connector 39"/>
          <p:cNvCxnSpPr/>
          <p:nvPr/>
        </p:nvCxnSpPr>
        <p:spPr>
          <a:xfrm flipH="1" flipV="1">
            <a:off x="1600200" y="5638800"/>
            <a:ext cx="990600" cy="40005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2" name="Straight Arrow Connector 41"/>
          <p:cNvCxnSpPr>
            <a:endCxn id="35863" idx="3"/>
          </p:cNvCxnSpPr>
          <p:nvPr/>
        </p:nvCxnSpPr>
        <p:spPr>
          <a:xfrm flipH="1" flipV="1">
            <a:off x="1676400" y="5465763"/>
            <a:ext cx="2133600" cy="26828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44" name="5-Point Star 43"/>
          <p:cNvSpPr/>
          <p:nvPr/>
        </p:nvSpPr>
        <p:spPr>
          <a:xfrm>
            <a:off x="1219200" y="3886200"/>
            <a:ext cx="304800" cy="3048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5" name="Oval 44"/>
          <p:cNvSpPr/>
          <p:nvPr/>
        </p:nvSpPr>
        <p:spPr>
          <a:xfrm>
            <a:off x="4038600" y="3581400"/>
            <a:ext cx="1524000" cy="1143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Writing </a:t>
            </a:r>
          </a:p>
        </p:txBody>
      </p:sp>
      <p:sp>
        <p:nvSpPr>
          <p:cNvPr id="35853" name="TextBox 45"/>
          <p:cNvSpPr txBox="1">
            <a:spLocks noChangeArrowheads="1"/>
          </p:cNvSpPr>
          <p:nvPr/>
        </p:nvSpPr>
        <p:spPr bwMode="auto">
          <a:xfrm>
            <a:off x="457200" y="1676400"/>
            <a:ext cx="59436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200">
                <a:latin typeface="Tw Cen MT" pitchFamily="34" charset="0"/>
              </a:rPr>
              <a:t>Writing  Processing Model Part 2</a:t>
            </a:r>
          </a:p>
        </p:txBody>
      </p:sp>
      <p:pic>
        <p:nvPicPr>
          <p:cNvPr id="35854" name="Picture 46" descr="C:\Users\rfrantu.DPSUSER\AppData\Local\Microsoft\Windows\Temporary Internet Files\Content.IE5\51MDEWEC\MM900323756[1]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91400" y="0"/>
            <a:ext cx="1482725" cy="160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5855" name="Group 49"/>
          <p:cNvGrpSpPr>
            <a:grpSpLocks/>
          </p:cNvGrpSpPr>
          <p:nvPr/>
        </p:nvGrpSpPr>
        <p:grpSpPr bwMode="auto">
          <a:xfrm>
            <a:off x="8534400" y="1752600"/>
            <a:ext cx="401638" cy="1447800"/>
            <a:chOff x="6299143" y="1577365"/>
            <a:chExt cx="803455" cy="2604212"/>
          </a:xfrm>
        </p:grpSpPr>
        <p:sp>
          <p:nvSpPr>
            <p:cNvPr id="48" name="Up-Down Arrow 47"/>
            <p:cNvSpPr/>
            <p:nvPr/>
          </p:nvSpPr>
          <p:spPr>
            <a:xfrm rot="20369043">
              <a:off x="6299143" y="1577365"/>
              <a:ext cx="774873" cy="2604212"/>
            </a:xfrm>
            <a:prstGeom prst="up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/>
                <a:t> </a:t>
              </a:r>
            </a:p>
          </p:txBody>
        </p:sp>
        <p:sp>
          <p:nvSpPr>
            <p:cNvPr id="49" name="TextBox 48"/>
            <p:cNvSpPr txBox="1"/>
            <p:nvPr/>
          </p:nvSpPr>
          <p:spPr>
            <a:xfrm rot="4114520">
              <a:off x="5780586" y="2811023"/>
              <a:ext cx="2135911" cy="508113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050" dirty="0">
                  <a:latin typeface="+mn-lt"/>
                  <a:cs typeface="+mn-cs"/>
                </a:rPr>
                <a:t>Processing Speed 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itle 1"/>
          <p:cNvSpPr>
            <a:spLocks noGrp="1"/>
          </p:cNvSpPr>
          <p:nvPr>
            <p:ph type="title"/>
          </p:nvPr>
        </p:nvSpPr>
        <p:spPr>
          <a:xfrm>
            <a:off x="304800" y="228600"/>
            <a:ext cx="8153400" cy="990600"/>
          </a:xfrm>
        </p:spPr>
        <p:txBody>
          <a:bodyPr/>
          <a:lstStyle/>
          <a:p>
            <a:pPr eaLnBrk="1" hangingPunct="1"/>
            <a:r>
              <a:rPr lang="en-US" smtClean="0"/>
              <a:t>Why Writing is so difficult!</a:t>
            </a:r>
          </a:p>
        </p:txBody>
      </p:sp>
      <p:pic>
        <p:nvPicPr>
          <p:cNvPr id="36867" name="Picture 46" descr="C:\Users\rfrantu.DPSUSER\AppData\Local\Microsoft\Windows\Temporary Internet Files\Content.IE5\51MDEWEC\MM900323756[1]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91400" y="0"/>
            <a:ext cx="1482725" cy="160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3" name="Rounded Rectangle 42"/>
          <p:cNvSpPr/>
          <p:nvPr/>
        </p:nvSpPr>
        <p:spPr>
          <a:xfrm>
            <a:off x="609600" y="3429000"/>
            <a:ext cx="2057400" cy="121920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/>
              <a:t>Planning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(idea generation)</a:t>
            </a:r>
            <a:r>
              <a:rPr lang="en-US" sz="1400" dirty="0"/>
              <a:t> </a:t>
            </a:r>
          </a:p>
        </p:txBody>
      </p:sp>
      <p:sp>
        <p:nvSpPr>
          <p:cNvPr id="48" name="Rounded Rectangle 47"/>
          <p:cNvSpPr/>
          <p:nvPr/>
        </p:nvSpPr>
        <p:spPr>
          <a:xfrm>
            <a:off x="3429000" y="3429000"/>
            <a:ext cx="2057400" cy="121920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/>
              <a:t>Translating into written form </a:t>
            </a:r>
            <a:r>
              <a:rPr lang="en-US" dirty="0"/>
              <a:t> </a:t>
            </a:r>
          </a:p>
        </p:txBody>
      </p:sp>
      <p:sp>
        <p:nvSpPr>
          <p:cNvPr id="49" name="Rounded Rectangle 48"/>
          <p:cNvSpPr/>
          <p:nvPr/>
        </p:nvSpPr>
        <p:spPr>
          <a:xfrm>
            <a:off x="6172200" y="3429000"/>
            <a:ext cx="2057400" cy="121920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/>
              <a:t>Reviewing and Revising </a:t>
            </a:r>
            <a:r>
              <a:rPr lang="en-US" sz="1600" dirty="0"/>
              <a:t>(proof reading, editing and revising)  </a:t>
            </a:r>
            <a:r>
              <a:rPr lang="en-US" sz="1200" dirty="0"/>
              <a:t> </a:t>
            </a:r>
            <a:endParaRPr lang="en-US" dirty="0"/>
          </a:p>
        </p:txBody>
      </p:sp>
      <p:sp>
        <p:nvSpPr>
          <p:cNvPr id="50" name="Rounded Rectangle 49"/>
          <p:cNvSpPr/>
          <p:nvPr/>
        </p:nvSpPr>
        <p:spPr>
          <a:xfrm>
            <a:off x="2209800" y="5562600"/>
            <a:ext cx="2209800" cy="129540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/>
              <a:t>Translating </a:t>
            </a:r>
            <a:r>
              <a:rPr lang="en-US" dirty="0"/>
              <a:t>(conversion of ideas into words, sentences and discourse) </a:t>
            </a:r>
          </a:p>
        </p:txBody>
      </p:sp>
      <p:sp>
        <p:nvSpPr>
          <p:cNvPr id="51" name="Rounded Rectangle 50"/>
          <p:cNvSpPr/>
          <p:nvPr/>
        </p:nvSpPr>
        <p:spPr>
          <a:xfrm>
            <a:off x="4800600" y="5562600"/>
            <a:ext cx="2057400" cy="129540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/>
              <a:t>Transcribing </a:t>
            </a:r>
            <a:r>
              <a:rPr lang="en-US" dirty="0"/>
              <a:t>(</a:t>
            </a:r>
            <a:r>
              <a:rPr lang="en-US" dirty="0" err="1"/>
              <a:t>graphomotor</a:t>
            </a:r>
            <a:r>
              <a:rPr lang="en-US" dirty="0"/>
              <a:t> production</a:t>
            </a:r>
            <a:r>
              <a:rPr lang="en-US" sz="2400" dirty="0"/>
              <a:t>) </a:t>
            </a:r>
            <a:endParaRPr lang="en-US" dirty="0"/>
          </a:p>
        </p:txBody>
      </p:sp>
      <p:sp>
        <p:nvSpPr>
          <p:cNvPr id="52" name="Curved Down Arrow 51"/>
          <p:cNvSpPr/>
          <p:nvPr/>
        </p:nvSpPr>
        <p:spPr>
          <a:xfrm>
            <a:off x="1524000" y="2743200"/>
            <a:ext cx="2209800" cy="609600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tx1"/>
              </a:solidFill>
            </a:endParaRPr>
          </a:p>
        </p:txBody>
      </p:sp>
      <p:sp>
        <p:nvSpPr>
          <p:cNvPr id="53" name="Curved Down Arrow 52"/>
          <p:cNvSpPr/>
          <p:nvPr/>
        </p:nvSpPr>
        <p:spPr>
          <a:xfrm>
            <a:off x="4800600" y="2743200"/>
            <a:ext cx="2209800" cy="609600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tx1"/>
              </a:solidFill>
            </a:endParaRPr>
          </a:p>
        </p:txBody>
      </p:sp>
      <p:sp>
        <p:nvSpPr>
          <p:cNvPr id="54" name="Curved Down Arrow 53"/>
          <p:cNvSpPr/>
          <p:nvPr/>
        </p:nvSpPr>
        <p:spPr>
          <a:xfrm rot="10800000">
            <a:off x="1600200" y="4724400"/>
            <a:ext cx="2209800" cy="609600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tx1"/>
              </a:solidFill>
            </a:endParaRPr>
          </a:p>
        </p:txBody>
      </p:sp>
      <p:sp>
        <p:nvSpPr>
          <p:cNvPr id="55" name="Curved Down Arrow 54"/>
          <p:cNvSpPr/>
          <p:nvPr/>
        </p:nvSpPr>
        <p:spPr>
          <a:xfrm rot="10800000">
            <a:off x="4876800" y="4724400"/>
            <a:ext cx="2209800" cy="609600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tx1"/>
              </a:solidFill>
            </a:endParaRPr>
          </a:p>
        </p:txBody>
      </p:sp>
      <p:cxnSp>
        <p:nvCxnSpPr>
          <p:cNvPr id="57" name="Straight Arrow Connector 56"/>
          <p:cNvCxnSpPr/>
          <p:nvPr/>
        </p:nvCxnSpPr>
        <p:spPr>
          <a:xfrm flipH="1">
            <a:off x="3733800" y="4724400"/>
            <a:ext cx="457200" cy="7620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8" name="Straight Arrow Connector 57"/>
          <p:cNvCxnSpPr/>
          <p:nvPr/>
        </p:nvCxnSpPr>
        <p:spPr>
          <a:xfrm>
            <a:off x="4648200" y="4724400"/>
            <a:ext cx="304800" cy="7620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6879" name="TextBox 59"/>
          <p:cNvSpPr txBox="1">
            <a:spLocks noChangeArrowheads="1"/>
          </p:cNvSpPr>
          <p:nvPr/>
        </p:nvSpPr>
        <p:spPr bwMode="auto">
          <a:xfrm>
            <a:off x="228600" y="1752600"/>
            <a:ext cx="87630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>
                <a:latin typeface="Tw Cen MT" pitchFamily="34" charset="0"/>
              </a:rPr>
              <a:t>Hays and Flowers Recursive Mental Processes: The Writing Process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Title 1"/>
          <p:cNvSpPr>
            <a:spLocks noGrp="1"/>
          </p:cNvSpPr>
          <p:nvPr>
            <p:ph type="title"/>
          </p:nvPr>
        </p:nvSpPr>
        <p:spPr>
          <a:xfrm>
            <a:off x="304800" y="228600"/>
            <a:ext cx="8153400" cy="990600"/>
          </a:xfrm>
        </p:spPr>
        <p:txBody>
          <a:bodyPr/>
          <a:lstStyle/>
          <a:p>
            <a:pPr eaLnBrk="1" hangingPunct="1"/>
            <a:r>
              <a:rPr lang="en-US" smtClean="0"/>
              <a:t>Why Writing is so difficult!</a:t>
            </a:r>
          </a:p>
        </p:txBody>
      </p:sp>
      <p:grpSp>
        <p:nvGrpSpPr>
          <p:cNvPr id="37891" name="Group 26"/>
          <p:cNvGrpSpPr>
            <a:grpSpLocks/>
          </p:cNvGrpSpPr>
          <p:nvPr/>
        </p:nvGrpSpPr>
        <p:grpSpPr bwMode="auto">
          <a:xfrm>
            <a:off x="533400" y="4114800"/>
            <a:ext cx="1600200" cy="1752600"/>
            <a:chOff x="2667000" y="1828800"/>
            <a:chExt cx="3505200" cy="3124200"/>
          </a:xfrm>
        </p:grpSpPr>
        <p:sp>
          <p:nvSpPr>
            <p:cNvPr id="28" name="Rounded Rectangle 27"/>
            <p:cNvSpPr/>
            <p:nvPr/>
          </p:nvSpPr>
          <p:spPr>
            <a:xfrm>
              <a:off x="2667000" y="1828800"/>
              <a:ext cx="3505200" cy="31242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37945" name="TextBox 28"/>
            <p:cNvSpPr txBox="1">
              <a:spLocks noChangeArrowheads="1"/>
            </p:cNvSpPr>
            <p:nvPr/>
          </p:nvSpPr>
          <p:spPr bwMode="auto">
            <a:xfrm>
              <a:off x="2971800" y="2057400"/>
              <a:ext cx="3124199" cy="4368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sz="1200">
                  <a:latin typeface="Tw Cen MT" pitchFamily="34" charset="0"/>
                </a:rPr>
                <a:t>Memory Processes </a:t>
              </a:r>
            </a:p>
          </p:txBody>
        </p:sp>
        <p:sp>
          <p:nvSpPr>
            <p:cNvPr id="30" name="Isosceles Triangle 29"/>
            <p:cNvSpPr/>
            <p:nvPr/>
          </p:nvSpPr>
          <p:spPr>
            <a:xfrm rot="10800000">
              <a:off x="3887562" y="2742856"/>
              <a:ext cx="1140581" cy="990462"/>
            </a:xfrm>
            <a:prstGeom prst="triangle">
              <a:avLst/>
            </a:prstGeom>
            <a:solidFill>
              <a:srgbClr val="00206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37947" name="TextBox 30"/>
            <p:cNvSpPr txBox="1">
              <a:spLocks noChangeArrowheads="1"/>
            </p:cNvSpPr>
            <p:nvPr/>
          </p:nvSpPr>
          <p:spPr bwMode="auto">
            <a:xfrm>
              <a:off x="2819400" y="2743200"/>
              <a:ext cx="1182914" cy="5486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sz="700">
                  <a:latin typeface="Tw Cen MT" pitchFamily="34" charset="0"/>
                </a:rPr>
                <a:t>short term</a:t>
              </a:r>
            </a:p>
            <a:p>
              <a:pPr algn="ctr"/>
              <a:r>
                <a:rPr lang="en-US" sz="700">
                  <a:latin typeface="Tw Cen MT" pitchFamily="34" charset="0"/>
                </a:rPr>
                <a:t>memory</a:t>
              </a:r>
            </a:p>
          </p:txBody>
        </p:sp>
        <p:sp>
          <p:nvSpPr>
            <p:cNvPr id="37948" name="TextBox 31"/>
            <p:cNvSpPr txBox="1">
              <a:spLocks noChangeArrowheads="1"/>
            </p:cNvSpPr>
            <p:nvPr/>
          </p:nvSpPr>
          <p:spPr bwMode="auto">
            <a:xfrm>
              <a:off x="5003800" y="2743200"/>
              <a:ext cx="1168400" cy="5486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sz="700">
                  <a:latin typeface="Tw Cen MT" pitchFamily="34" charset="0"/>
                </a:rPr>
                <a:t>long term</a:t>
              </a:r>
            </a:p>
            <a:p>
              <a:pPr algn="ctr"/>
              <a:r>
                <a:rPr lang="en-US" sz="700">
                  <a:latin typeface="Tw Cen MT" pitchFamily="34" charset="0"/>
                </a:rPr>
                <a:t>memory</a:t>
              </a:r>
            </a:p>
          </p:txBody>
        </p:sp>
        <p:sp>
          <p:nvSpPr>
            <p:cNvPr id="37949" name="TextBox 32"/>
            <p:cNvSpPr txBox="1">
              <a:spLocks noChangeArrowheads="1"/>
            </p:cNvSpPr>
            <p:nvPr/>
          </p:nvSpPr>
          <p:spPr bwMode="auto">
            <a:xfrm>
              <a:off x="3962399" y="3962401"/>
              <a:ext cx="1208315" cy="5486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sz="700">
                  <a:latin typeface="Tw Cen MT" pitchFamily="34" charset="0"/>
                </a:rPr>
                <a:t>working </a:t>
              </a:r>
            </a:p>
            <a:p>
              <a:pPr algn="ctr"/>
              <a:r>
                <a:rPr lang="en-US" sz="700">
                  <a:latin typeface="Tw Cen MT" pitchFamily="34" charset="0"/>
                </a:rPr>
                <a:t>memory </a:t>
              </a:r>
            </a:p>
          </p:txBody>
        </p:sp>
      </p:grpSp>
      <p:sp>
        <p:nvSpPr>
          <p:cNvPr id="37892" name="TextBox 33"/>
          <p:cNvSpPr txBox="1">
            <a:spLocks noChangeArrowheads="1"/>
          </p:cNvSpPr>
          <p:nvPr/>
        </p:nvSpPr>
        <p:spPr bwMode="auto">
          <a:xfrm>
            <a:off x="533400" y="6324600"/>
            <a:ext cx="1143000" cy="261938"/>
          </a:xfrm>
          <a:prstGeom prst="rect">
            <a:avLst/>
          </a:prstGeom>
          <a:solidFill>
            <a:schemeClr val="bg1"/>
          </a:solidFill>
          <a:ln w="9525">
            <a:solidFill>
              <a:srgbClr val="00206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100">
                <a:latin typeface="Tw Cen MT" pitchFamily="34" charset="0"/>
              </a:rPr>
              <a:t>Automatic Pilot </a:t>
            </a:r>
          </a:p>
        </p:txBody>
      </p:sp>
      <p:cxnSp>
        <p:nvCxnSpPr>
          <p:cNvPr id="35" name="Straight Arrow Connector 34"/>
          <p:cNvCxnSpPr/>
          <p:nvPr/>
        </p:nvCxnSpPr>
        <p:spPr>
          <a:xfrm flipV="1">
            <a:off x="1038225" y="5638800"/>
            <a:ext cx="257175" cy="78105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7894" name="TextBox 37"/>
          <p:cNvSpPr txBox="1">
            <a:spLocks noChangeArrowheads="1"/>
          </p:cNvSpPr>
          <p:nvPr/>
        </p:nvSpPr>
        <p:spPr bwMode="auto">
          <a:xfrm>
            <a:off x="2133600" y="5943600"/>
            <a:ext cx="1219200" cy="630238"/>
          </a:xfrm>
          <a:prstGeom prst="rect">
            <a:avLst/>
          </a:prstGeom>
          <a:solidFill>
            <a:schemeClr val="bg1"/>
          </a:solidFill>
          <a:ln w="9525">
            <a:solidFill>
              <a:srgbClr val="00206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700">
                <a:latin typeface="Tw Cen MT" pitchFamily="34" charset="0"/>
              </a:rPr>
              <a:t>Self-regulation: revising, employing strategies, setting goals, managing attention, taking perspective of the reader</a:t>
            </a:r>
          </a:p>
        </p:txBody>
      </p:sp>
      <p:sp>
        <p:nvSpPr>
          <p:cNvPr id="37895" name="TextBox 38"/>
          <p:cNvSpPr txBox="1">
            <a:spLocks noChangeArrowheads="1"/>
          </p:cNvSpPr>
          <p:nvPr/>
        </p:nvSpPr>
        <p:spPr bwMode="auto">
          <a:xfrm>
            <a:off x="3581400" y="5638800"/>
            <a:ext cx="1066800" cy="738188"/>
          </a:xfrm>
          <a:prstGeom prst="rect">
            <a:avLst/>
          </a:prstGeom>
          <a:solidFill>
            <a:schemeClr val="bg1"/>
          </a:solidFill>
          <a:ln w="9525">
            <a:solidFill>
              <a:srgbClr val="00206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700">
                <a:latin typeface="Tw Cen MT" pitchFamily="34" charset="0"/>
              </a:rPr>
              <a:t>Higher-level reasoning: finding evidence, judging perspective, synthesizing or elaboration, having a new idea</a:t>
            </a:r>
          </a:p>
        </p:txBody>
      </p:sp>
      <p:cxnSp>
        <p:nvCxnSpPr>
          <p:cNvPr id="40" name="Straight Arrow Connector 39"/>
          <p:cNvCxnSpPr/>
          <p:nvPr/>
        </p:nvCxnSpPr>
        <p:spPr>
          <a:xfrm flipH="1" flipV="1">
            <a:off x="1600200" y="5638800"/>
            <a:ext cx="990600" cy="40005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2" name="Straight Arrow Connector 41"/>
          <p:cNvCxnSpPr>
            <a:endCxn id="37949" idx="3"/>
          </p:cNvCxnSpPr>
          <p:nvPr/>
        </p:nvCxnSpPr>
        <p:spPr>
          <a:xfrm flipH="1" flipV="1">
            <a:off x="1676400" y="5465763"/>
            <a:ext cx="2133600" cy="26828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44" name="5-Point Star 43"/>
          <p:cNvSpPr/>
          <p:nvPr/>
        </p:nvSpPr>
        <p:spPr>
          <a:xfrm>
            <a:off x="1219200" y="3886200"/>
            <a:ext cx="304800" cy="3048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7899" name="TextBox 45"/>
          <p:cNvSpPr txBox="1">
            <a:spLocks noChangeArrowheads="1"/>
          </p:cNvSpPr>
          <p:nvPr/>
        </p:nvSpPr>
        <p:spPr bwMode="auto">
          <a:xfrm>
            <a:off x="7010400" y="1828800"/>
            <a:ext cx="1981200" cy="2554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200">
                <a:latin typeface="Tw Cen MT" pitchFamily="34" charset="0"/>
              </a:rPr>
              <a:t>Writing  Processing Model Part 3 (final) </a:t>
            </a:r>
          </a:p>
        </p:txBody>
      </p:sp>
      <p:pic>
        <p:nvPicPr>
          <p:cNvPr id="37900" name="Picture 46" descr="C:\Users\rfrantu.DPSUSER\AppData\Local\Microsoft\Windows\Temporary Internet Files\Content.IE5\51MDEWEC\MM900323756[1]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91400" y="0"/>
            <a:ext cx="1482725" cy="160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3" name="Rounded Rectangle 42"/>
          <p:cNvSpPr/>
          <p:nvPr/>
        </p:nvSpPr>
        <p:spPr>
          <a:xfrm>
            <a:off x="609600" y="1752600"/>
            <a:ext cx="1295400" cy="914400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dirty="0"/>
              <a:t>Planning </a:t>
            </a:r>
          </a:p>
        </p:txBody>
      </p:sp>
      <p:cxnSp>
        <p:nvCxnSpPr>
          <p:cNvPr id="54" name="Straight Connector 53"/>
          <p:cNvCxnSpPr/>
          <p:nvPr/>
        </p:nvCxnSpPr>
        <p:spPr>
          <a:xfrm>
            <a:off x="3657600" y="1905000"/>
            <a:ext cx="1600200" cy="30480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5" name="Straight Connector 54"/>
          <p:cNvCxnSpPr/>
          <p:nvPr/>
        </p:nvCxnSpPr>
        <p:spPr>
          <a:xfrm>
            <a:off x="3581400" y="2362200"/>
            <a:ext cx="1752600" cy="38100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50" name="Rounded Rectangle 49"/>
          <p:cNvSpPr/>
          <p:nvPr/>
        </p:nvSpPr>
        <p:spPr>
          <a:xfrm>
            <a:off x="2362200" y="1752600"/>
            <a:ext cx="1295400" cy="914400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dirty="0"/>
              <a:t>Translating  </a:t>
            </a:r>
          </a:p>
        </p:txBody>
      </p:sp>
      <p:cxnSp>
        <p:nvCxnSpPr>
          <p:cNvPr id="59" name="Straight Connector 58"/>
          <p:cNvCxnSpPr/>
          <p:nvPr/>
        </p:nvCxnSpPr>
        <p:spPr>
          <a:xfrm>
            <a:off x="3505200" y="3352800"/>
            <a:ext cx="1295400" cy="22860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51" name="Rounded Rectangle 50"/>
          <p:cNvSpPr/>
          <p:nvPr/>
        </p:nvSpPr>
        <p:spPr>
          <a:xfrm>
            <a:off x="2362200" y="2895600"/>
            <a:ext cx="1295400" cy="914400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dirty="0"/>
              <a:t>Transcribing </a:t>
            </a:r>
          </a:p>
        </p:txBody>
      </p:sp>
      <p:grpSp>
        <p:nvGrpSpPr>
          <p:cNvPr id="37907" name="Group 25"/>
          <p:cNvGrpSpPr>
            <a:grpSpLocks/>
          </p:cNvGrpSpPr>
          <p:nvPr/>
        </p:nvGrpSpPr>
        <p:grpSpPr bwMode="auto">
          <a:xfrm>
            <a:off x="4495800" y="1600200"/>
            <a:ext cx="2209800" cy="3200400"/>
            <a:chOff x="3048000" y="914400"/>
            <a:chExt cx="4152900" cy="5715000"/>
          </a:xfrm>
        </p:grpSpPr>
        <p:grpSp>
          <p:nvGrpSpPr>
            <p:cNvPr id="37922" name="Group 3"/>
            <p:cNvGrpSpPr>
              <a:grpSpLocks/>
            </p:cNvGrpSpPr>
            <p:nvPr/>
          </p:nvGrpSpPr>
          <p:grpSpPr bwMode="auto">
            <a:xfrm>
              <a:off x="4267200" y="914400"/>
              <a:ext cx="1524000" cy="1447800"/>
              <a:chOff x="2928" y="936"/>
              <a:chExt cx="960" cy="912"/>
            </a:xfrm>
          </p:grpSpPr>
          <p:sp>
            <p:nvSpPr>
              <p:cNvPr id="37942" name="Oval 4"/>
              <p:cNvSpPr>
                <a:spLocks noChangeArrowheads="1"/>
              </p:cNvSpPr>
              <p:nvPr/>
            </p:nvSpPr>
            <p:spPr bwMode="auto">
              <a:xfrm>
                <a:off x="2952" y="936"/>
                <a:ext cx="912" cy="912"/>
              </a:xfrm>
              <a:prstGeom prst="ellipse">
                <a:avLst/>
              </a:prstGeom>
              <a:solidFill>
                <a:srgbClr val="FB6A4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>
                  <a:latin typeface="Tw Cen MT" pitchFamily="34" charset="0"/>
                </a:endParaRPr>
              </a:p>
            </p:txBody>
          </p:sp>
          <p:sp>
            <p:nvSpPr>
              <p:cNvPr id="6" name="Text Box 5"/>
              <p:cNvSpPr txBox="1">
                <a:spLocks noChangeArrowheads="1"/>
              </p:cNvSpPr>
              <p:nvPr/>
            </p:nvSpPr>
            <p:spPr bwMode="auto">
              <a:xfrm>
                <a:off x="2932" y="1190"/>
                <a:ext cx="949" cy="48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 fontAlgn="auto">
                  <a:spcBef>
                    <a:spcPct val="50000"/>
                  </a:spcBef>
                  <a:spcAft>
                    <a:spcPts val="0"/>
                  </a:spcAft>
                  <a:defRPr/>
                </a:pPr>
                <a:r>
                  <a:rPr lang="en-US" sz="1050" dirty="0">
                    <a:latin typeface="+mn-lt"/>
                    <a:cs typeface="+mn-cs"/>
                  </a:rPr>
                  <a:t>Context Processor</a:t>
                </a:r>
              </a:p>
            </p:txBody>
          </p:sp>
        </p:grpSp>
        <p:grpSp>
          <p:nvGrpSpPr>
            <p:cNvPr id="37923" name="Group 6"/>
            <p:cNvGrpSpPr>
              <a:grpSpLocks/>
            </p:cNvGrpSpPr>
            <p:nvPr/>
          </p:nvGrpSpPr>
          <p:grpSpPr bwMode="auto">
            <a:xfrm>
              <a:off x="3048000" y="4038600"/>
              <a:ext cx="4152900" cy="1447800"/>
              <a:chOff x="2088" y="2976"/>
              <a:chExt cx="2616" cy="912"/>
            </a:xfrm>
          </p:grpSpPr>
          <p:grpSp>
            <p:nvGrpSpPr>
              <p:cNvPr id="37936" name="Group 7"/>
              <p:cNvGrpSpPr>
                <a:grpSpLocks/>
              </p:cNvGrpSpPr>
              <p:nvPr/>
            </p:nvGrpSpPr>
            <p:grpSpPr bwMode="auto">
              <a:xfrm>
                <a:off x="3744" y="2976"/>
                <a:ext cx="960" cy="912"/>
                <a:chOff x="3744" y="2976"/>
                <a:chExt cx="960" cy="912"/>
              </a:xfrm>
            </p:grpSpPr>
            <p:sp>
              <p:nvSpPr>
                <p:cNvPr id="37940" name="Oval 8"/>
                <p:cNvSpPr>
                  <a:spLocks noChangeArrowheads="1"/>
                </p:cNvSpPr>
                <p:nvPr/>
              </p:nvSpPr>
              <p:spPr bwMode="auto">
                <a:xfrm>
                  <a:off x="3744" y="2976"/>
                  <a:ext cx="912" cy="912"/>
                </a:xfrm>
                <a:prstGeom prst="ellipse">
                  <a:avLst/>
                </a:prstGeom>
                <a:solidFill>
                  <a:srgbClr val="96D045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>
                    <a:latin typeface="Tw Cen MT" pitchFamily="34" charset="0"/>
                  </a:endParaRPr>
                </a:p>
              </p:txBody>
            </p:sp>
            <p:sp>
              <p:nvSpPr>
                <p:cNvPr id="37941" name="Text Box 9"/>
                <p:cNvSpPr txBox="1">
                  <a:spLocks noChangeArrowheads="1"/>
                </p:cNvSpPr>
                <p:nvPr/>
              </p:nvSpPr>
              <p:spPr bwMode="auto">
                <a:xfrm>
                  <a:off x="3744" y="3230"/>
                  <a:ext cx="960" cy="41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 algn="ctr">
                    <a:spcBef>
                      <a:spcPct val="50000"/>
                    </a:spcBef>
                  </a:pPr>
                  <a:r>
                    <a:rPr lang="en-US" sz="900">
                      <a:latin typeface="Tw Cen MT" pitchFamily="34" charset="0"/>
                    </a:rPr>
                    <a:t>Orthographic Processor</a:t>
                  </a:r>
                </a:p>
              </p:txBody>
            </p:sp>
          </p:grpSp>
          <p:grpSp>
            <p:nvGrpSpPr>
              <p:cNvPr id="37937" name="Group 10"/>
              <p:cNvGrpSpPr>
                <a:grpSpLocks/>
              </p:cNvGrpSpPr>
              <p:nvPr/>
            </p:nvGrpSpPr>
            <p:grpSpPr bwMode="auto">
              <a:xfrm>
                <a:off x="2088" y="2976"/>
                <a:ext cx="960" cy="912"/>
                <a:chOff x="2088" y="2976"/>
                <a:chExt cx="960" cy="912"/>
              </a:xfrm>
            </p:grpSpPr>
            <p:sp>
              <p:nvSpPr>
                <p:cNvPr id="37938" name="Oval 11"/>
                <p:cNvSpPr>
                  <a:spLocks noChangeArrowheads="1"/>
                </p:cNvSpPr>
                <p:nvPr/>
              </p:nvSpPr>
              <p:spPr bwMode="auto">
                <a:xfrm>
                  <a:off x="2112" y="2976"/>
                  <a:ext cx="912" cy="912"/>
                </a:xfrm>
                <a:prstGeom prst="ellipse">
                  <a:avLst/>
                </a:prstGeom>
                <a:solidFill>
                  <a:srgbClr val="96D045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>
                    <a:latin typeface="Tw Cen MT" pitchFamily="34" charset="0"/>
                  </a:endParaRPr>
                </a:p>
              </p:txBody>
            </p:sp>
            <p:sp>
              <p:nvSpPr>
                <p:cNvPr id="37939" name="Text Box 12"/>
                <p:cNvSpPr txBox="1">
                  <a:spLocks noChangeArrowheads="1"/>
                </p:cNvSpPr>
                <p:nvPr/>
              </p:nvSpPr>
              <p:spPr bwMode="auto">
                <a:xfrm>
                  <a:off x="2088" y="3230"/>
                  <a:ext cx="960" cy="41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 algn="ctr">
                    <a:spcBef>
                      <a:spcPct val="50000"/>
                    </a:spcBef>
                  </a:pPr>
                  <a:r>
                    <a:rPr lang="en-US" sz="800">
                      <a:latin typeface="Tw Cen MT" pitchFamily="34" charset="0"/>
                    </a:rPr>
                    <a:t>Phonological</a:t>
                  </a:r>
                  <a:r>
                    <a:rPr lang="en-US" sz="900">
                      <a:latin typeface="Tw Cen MT" pitchFamily="34" charset="0"/>
                    </a:rPr>
                    <a:t> Processor</a:t>
                  </a:r>
                </a:p>
              </p:txBody>
            </p:sp>
          </p:grpSp>
        </p:grpSp>
        <p:grpSp>
          <p:nvGrpSpPr>
            <p:cNvPr id="37924" name="Group 13"/>
            <p:cNvGrpSpPr>
              <a:grpSpLocks/>
            </p:cNvGrpSpPr>
            <p:nvPr/>
          </p:nvGrpSpPr>
          <p:grpSpPr bwMode="auto">
            <a:xfrm>
              <a:off x="4267200" y="2547938"/>
              <a:ext cx="1524000" cy="1447800"/>
              <a:chOff x="2880" y="2037"/>
              <a:chExt cx="960" cy="912"/>
            </a:xfrm>
          </p:grpSpPr>
          <p:sp>
            <p:nvSpPr>
              <p:cNvPr id="37934" name="Oval 14"/>
              <p:cNvSpPr>
                <a:spLocks noChangeArrowheads="1"/>
              </p:cNvSpPr>
              <p:nvPr/>
            </p:nvSpPr>
            <p:spPr bwMode="auto">
              <a:xfrm>
                <a:off x="2924" y="2037"/>
                <a:ext cx="912" cy="912"/>
              </a:xfrm>
              <a:prstGeom prst="ellipse">
                <a:avLst/>
              </a:prstGeom>
              <a:solidFill>
                <a:srgbClr val="00808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>
                  <a:latin typeface="Tw Cen MT" pitchFamily="34" charset="0"/>
                </a:endParaRPr>
              </a:p>
            </p:txBody>
          </p:sp>
          <p:sp>
            <p:nvSpPr>
              <p:cNvPr id="16" name="Text Box 15"/>
              <p:cNvSpPr txBox="1">
                <a:spLocks noChangeArrowheads="1"/>
              </p:cNvSpPr>
              <p:nvPr/>
            </p:nvSpPr>
            <p:spPr bwMode="auto">
              <a:xfrm>
                <a:off x="2884" y="2271"/>
                <a:ext cx="949" cy="48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 fontAlgn="auto">
                  <a:spcBef>
                    <a:spcPct val="50000"/>
                  </a:spcBef>
                  <a:spcAft>
                    <a:spcPts val="0"/>
                  </a:spcAft>
                  <a:defRPr/>
                </a:pPr>
                <a:r>
                  <a:rPr lang="en-US" sz="1050" dirty="0">
                    <a:latin typeface="+mn-lt"/>
                    <a:cs typeface="+mn-cs"/>
                  </a:rPr>
                  <a:t>Meaning Processor</a:t>
                </a:r>
              </a:p>
            </p:txBody>
          </p:sp>
        </p:grpSp>
        <p:grpSp>
          <p:nvGrpSpPr>
            <p:cNvPr id="37925" name="Group 17"/>
            <p:cNvGrpSpPr>
              <a:grpSpLocks/>
            </p:cNvGrpSpPr>
            <p:nvPr/>
          </p:nvGrpSpPr>
          <p:grpSpPr bwMode="auto">
            <a:xfrm>
              <a:off x="4343400" y="3505200"/>
              <a:ext cx="1555750" cy="1433513"/>
              <a:chOff x="2620" y="2649"/>
              <a:chExt cx="980" cy="903"/>
            </a:xfrm>
          </p:grpSpPr>
          <p:sp>
            <p:nvSpPr>
              <p:cNvPr id="37931" name="AutoShape 18"/>
              <p:cNvSpPr>
                <a:spLocks noChangeArrowheads="1"/>
              </p:cNvSpPr>
              <p:nvPr/>
            </p:nvSpPr>
            <p:spPr bwMode="auto">
              <a:xfrm rot="5400000">
                <a:off x="3024" y="3120"/>
                <a:ext cx="192" cy="672"/>
              </a:xfrm>
              <a:prstGeom prst="upDownArrow">
                <a:avLst>
                  <a:gd name="adj1" fmla="val 50000"/>
                  <a:gd name="adj2" fmla="val 70000"/>
                </a:avLst>
              </a:prstGeom>
              <a:gradFill rotWithShape="0">
                <a:gsLst>
                  <a:gs pos="0">
                    <a:srgbClr val="4D3457"/>
                  </a:gs>
                  <a:gs pos="50000">
                    <a:srgbClr val="A671BB"/>
                  </a:gs>
                  <a:gs pos="100000">
                    <a:srgbClr val="4D3457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>
                  <a:latin typeface="Tw Cen MT" pitchFamily="34" charset="0"/>
                </a:endParaRPr>
              </a:p>
            </p:txBody>
          </p:sp>
          <p:sp>
            <p:nvSpPr>
              <p:cNvPr id="37932" name="AutoShape 19"/>
              <p:cNvSpPr>
                <a:spLocks noChangeArrowheads="1"/>
              </p:cNvSpPr>
              <p:nvPr/>
            </p:nvSpPr>
            <p:spPr bwMode="auto">
              <a:xfrm rot="-1956574">
                <a:off x="3408" y="2688"/>
                <a:ext cx="192" cy="572"/>
              </a:xfrm>
              <a:prstGeom prst="upDownArrow">
                <a:avLst>
                  <a:gd name="adj1" fmla="val 50000"/>
                  <a:gd name="adj2" fmla="val 59583"/>
                </a:avLst>
              </a:prstGeom>
              <a:gradFill rotWithShape="0">
                <a:gsLst>
                  <a:gs pos="0">
                    <a:srgbClr val="4D3457"/>
                  </a:gs>
                  <a:gs pos="50000">
                    <a:srgbClr val="A671BB"/>
                  </a:gs>
                  <a:gs pos="100000">
                    <a:srgbClr val="4D3457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>
                  <a:latin typeface="Tw Cen MT" pitchFamily="34" charset="0"/>
                </a:endParaRPr>
              </a:p>
            </p:txBody>
          </p:sp>
          <p:sp>
            <p:nvSpPr>
              <p:cNvPr id="37933" name="AutoShape 20"/>
              <p:cNvSpPr>
                <a:spLocks noChangeArrowheads="1"/>
              </p:cNvSpPr>
              <p:nvPr/>
            </p:nvSpPr>
            <p:spPr bwMode="auto">
              <a:xfrm rot="2175313">
                <a:off x="2620" y="2649"/>
                <a:ext cx="192" cy="576"/>
              </a:xfrm>
              <a:prstGeom prst="upDownArrow">
                <a:avLst>
                  <a:gd name="adj1" fmla="val 50000"/>
                  <a:gd name="adj2" fmla="val 60000"/>
                </a:avLst>
              </a:prstGeom>
              <a:gradFill rotWithShape="0">
                <a:gsLst>
                  <a:gs pos="0">
                    <a:srgbClr val="4D3457"/>
                  </a:gs>
                  <a:gs pos="50000">
                    <a:srgbClr val="A671BB"/>
                  </a:gs>
                  <a:gs pos="100000">
                    <a:srgbClr val="4D3457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>
                  <a:latin typeface="Tw Cen MT" pitchFamily="34" charset="0"/>
                </a:endParaRPr>
              </a:p>
            </p:txBody>
          </p:sp>
        </p:grpSp>
        <p:sp>
          <p:nvSpPr>
            <p:cNvPr id="37926" name="Text Box 26"/>
            <p:cNvSpPr txBox="1">
              <a:spLocks noChangeArrowheads="1"/>
            </p:cNvSpPr>
            <p:nvPr/>
          </p:nvSpPr>
          <p:spPr bwMode="auto">
            <a:xfrm>
              <a:off x="4495798" y="4191000"/>
              <a:ext cx="1295399" cy="436932"/>
            </a:xfrm>
            <a:prstGeom prst="rect">
              <a:avLst/>
            </a:prstGeom>
            <a:gradFill rotWithShape="0">
              <a:gsLst>
                <a:gs pos="0">
                  <a:srgbClr val="743125"/>
                </a:gs>
                <a:gs pos="50000">
                  <a:srgbClr val="FB6A4F"/>
                </a:gs>
                <a:gs pos="100000">
                  <a:srgbClr val="743125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lnSpc>
                  <a:spcPct val="90000"/>
                </a:lnSpc>
              </a:pPr>
              <a:r>
                <a:rPr lang="en-US" sz="1100">
                  <a:latin typeface="Tw Cen MT" pitchFamily="34" charset="0"/>
                </a:rPr>
                <a:t>Phonics</a:t>
              </a:r>
            </a:p>
          </p:txBody>
        </p:sp>
        <p:sp>
          <p:nvSpPr>
            <p:cNvPr id="22" name="Oval 21"/>
            <p:cNvSpPr/>
            <p:nvPr/>
          </p:nvSpPr>
          <p:spPr>
            <a:xfrm>
              <a:off x="4268214" y="5180807"/>
              <a:ext cx="1521537" cy="1448593"/>
            </a:xfrm>
            <a:prstGeom prst="ellipse">
              <a:avLst/>
            </a:prstGeom>
            <a:solidFill>
              <a:srgbClr val="7030A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800" dirty="0" err="1">
                  <a:solidFill>
                    <a:schemeClr val="tx1"/>
                  </a:solidFill>
                </a:rPr>
                <a:t>Grapho</a:t>
              </a:r>
              <a:r>
                <a:rPr lang="en-US" sz="800" dirty="0">
                  <a:solidFill>
                    <a:schemeClr val="tx1"/>
                  </a:solidFill>
                </a:rPr>
                <a:t>-motor </a:t>
              </a: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800" dirty="0">
                  <a:solidFill>
                    <a:schemeClr val="tx1"/>
                  </a:solidFill>
                </a:rPr>
                <a:t>Processor </a:t>
              </a:r>
            </a:p>
          </p:txBody>
        </p:sp>
        <p:sp>
          <p:nvSpPr>
            <p:cNvPr id="37928" name="AutoShape 16"/>
            <p:cNvSpPr>
              <a:spLocks noChangeArrowheads="1"/>
            </p:cNvSpPr>
            <p:nvPr/>
          </p:nvSpPr>
          <p:spPr bwMode="auto">
            <a:xfrm>
              <a:off x="4876800" y="2057400"/>
              <a:ext cx="304800" cy="914400"/>
            </a:xfrm>
            <a:prstGeom prst="upDownArrow">
              <a:avLst>
                <a:gd name="adj1" fmla="val 50000"/>
                <a:gd name="adj2" fmla="val 60000"/>
              </a:avLst>
            </a:prstGeom>
            <a:gradFill rotWithShape="0">
              <a:gsLst>
                <a:gs pos="0">
                  <a:srgbClr val="4D3457"/>
                </a:gs>
                <a:gs pos="50000">
                  <a:srgbClr val="A671BB"/>
                </a:gs>
                <a:gs pos="100000">
                  <a:srgbClr val="4D3457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Tw Cen MT" pitchFamily="34" charset="0"/>
              </a:endParaRPr>
            </a:p>
          </p:txBody>
        </p:sp>
        <p:sp>
          <p:nvSpPr>
            <p:cNvPr id="37929" name="AutoShape 16"/>
            <p:cNvSpPr>
              <a:spLocks noChangeArrowheads="1"/>
            </p:cNvSpPr>
            <p:nvPr/>
          </p:nvSpPr>
          <p:spPr bwMode="auto">
            <a:xfrm rot="2871821">
              <a:off x="5699082" y="4991746"/>
              <a:ext cx="304800" cy="914400"/>
            </a:xfrm>
            <a:prstGeom prst="upDownArrow">
              <a:avLst>
                <a:gd name="adj1" fmla="val 50000"/>
                <a:gd name="adj2" fmla="val 60000"/>
              </a:avLst>
            </a:prstGeom>
            <a:gradFill rotWithShape="0">
              <a:gsLst>
                <a:gs pos="0">
                  <a:srgbClr val="4D3457"/>
                </a:gs>
                <a:gs pos="50000">
                  <a:srgbClr val="A671BB"/>
                </a:gs>
                <a:gs pos="100000">
                  <a:srgbClr val="4D3457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Tw Cen MT" pitchFamily="34" charset="0"/>
              </a:endParaRPr>
            </a:p>
          </p:txBody>
        </p:sp>
        <p:sp>
          <p:nvSpPr>
            <p:cNvPr id="37930" name="AutoShape 16"/>
            <p:cNvSpPr>
              <a:spLocks noChangeArrowheads="1"/>
            </p:cNvSpPr>
            <p:nvPr/>
          </p:nvSpPr>
          <p:spPr bwMode="auto">
            <a:xfrm rot="-2618346">
              <a:off x="4083412" y="5008050"/>
              <a:ext cx="304800" cy="914400"/>
            </a:xfrm>
            <a:prstGeom prst="upDownArrow">
              <a:avLst>
                <a:gd name="adj1" fmla="val 50000"/>
                <a:gd name="adj2" fmla="val 60000"/>
              </a:avLst>
            </a:prstGeom>
            <a:gradFill rotWithShape="0">
              <a:gsLst>
                <a:gs pos="0">
                  <a:srgbClr val="4D3457"/>
                </a:gs>
                <a:gs pos="50000">
                  <a:srgbClr val="A671BB"/>
                </a:gs>
                <a:gs pos="100000">
                  <a:srgbClr val="4D3457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Tw Cen MT" pitchFamily="34" charset="0"/>
              </a:endParaRPr>
            </a:p>
          </p:txBody>
        </p:sp>
      </p:grpSp>
      <p:cxnSp>
        <p:nvCxnSpPr>
          <p:cNvPr id="61" name="Straight Connector 60"/>
          <p:cNvCxnSpPr/>
          <p:nvPr/>
        </p:nvCxnSpPr>
        <p:spPr>
          <a:xfrm>
            <a:off x="3581400" y="4419600"/>
            <a:ext cx="1295400" cy="22860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45" name="Oval 44"/>
          <p:cNvSpPr/>
          <p:nvPr/>
        </p:nvSpPr>
        <p:spPr>
          <a:xfrm>
            <a:off x="2743200" y="3886200"/>
            <a:ext cx="1066800" cy="838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dirty="0"/>
              <a:t>Writing </a:t>
            </a:r>
          </a:p>
        </p:txBody>
      </p:sp>
      <p:sp>
        <p:nvSpPr>
          <p:cNvPr id="52" name="Rounded Rectangle 51"/>
          <p:cNvSpPr/>
          <p:nvPr/>
        </p:nvSpPr>
        <p:spPr>
          <a:xfrm>
            <a:off x="3657600" y="4572000"/>
            <a:ext cx="1295400" cy="914400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dirty="0"/>
              <a:t>Reviewing  </a:t>
            </a:r>
          </a:p>
        </p:txBody>
      </p:sp>
      <p:cxnSp>
        <p:nvCxnSpPr>
          <p:cNvPr id="63" name="Straight Arrow Connector 62"/>
          <p:cNvCxnSpPr/>
          <p:nvPr/>
        </p:nvCxnSpPr>
        <p:spPr>
          <a:xfrm flipH="1" flipV="1">
            <a:off x="1143000" y="2590800"/>
            <a:ext cx="228600" cy="14478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65" name="Straight Arrow Connector 64"/>
          <p:cNvCxnSpPr/>
          <p:nvPr/>
        </p:nvCxnSpPr>
        <p:spPr>
          <a:xfrm flipV="1">
            <a:off x="1371600" y="2514600"/>
            <a:ext cx="1143000" cy="15240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67" name="Straight Arrow Connector 66"/>
          <p:cNvCxnSpPr/>
          <p:nvPr/>
        </p:nvCxnSpPr>
        <p:spPr>
          <a:xfrm flipV="1">
            <a:off x="1371600" y="3429000"/>
            <a:ext cx="1143000" cy="6096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69" name="Straight Arrow Connector 68"/>
          <p:cNvCxnSpPr/>
          <p:nvPr/>
        </p:nvCxnSpPr>
        <p:spPr>
          <a:xfrm>
            <a:off x="2971800" y="2514600"/>
            <a:ext cx="0" cy="5334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73" name="Straight Arrow Connector 72"/>
          <p:cNvCxnSpPr/>
          <p:nvPr/>
        </p:nvCxnSpPr>
        <p:spPr>
          <a:xfrm>
            <a:off x="3200400" y="3581400"/>
            <a:ext cx="0" cy="5334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74" name="Straight Arrow Connector 73"/>
          <p:cNvCxnSpPr/>
          <p:nvPr/>
        </p:nvCxnSpPr>
        <p:spPr>
          <a:xfrm>
            <a:off x="1752600" y="2209800"/>
            <a:ext cx="76200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76" name="Straight Arrow Connector 75"/>
          <p:cNvCxnSpPr>
            <a:endCxn id="28" idx="3"/>
          </p:cNvCxnSpPr>
          <p:nvPr/>
        </p:nvCxnSpPr>
        <p:spPr>
          <a:xfrm flipH="1" flipV="1">
            <a:off x="2133600" y="4991100"/>
            <a:ext cx="1600200" cy="381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78" name="Rectangle 77"/>
          <p:cNvSpPr/>
          <p:nvPr/>
        </p:nvSpPr>
        <p:spPr>
          <a:xfrm>
            <a:off x="5943600" y="4495800"/>
            <a:ext cx="2971800" cy="1754326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+mn-lt"/>
                <a:cs typeface="+mn-cs"/>
              </a:rPr>
              <a:t>Holy Crap!</a:t>
            </a:r>
          </a:p>
        </p:txBody>
      </p:sp>
      <p:grpSp>
        <p:nvGrpSpPr>
          <p:cNvPr id="37919" name="Group 79"/>
          <p:cNvGrpSpPr>
            <a:grpSpLocks/>
          </p:cNvGrpSpPr>
          <p:nvPr/>
        </p:nvGrpSpPr>
        <p:grpSpPr bwMode="auto">
          <a:xfrm>
            <a:off x="6096000" y="1905000"/>
            <a:ext cx="401638" cy="1447800"/>
            <a:chOff x="6299143" y="1577365"/>
            <a:chExt cx="803455" cy="2604212"/>
          </a:xfrm>
        </p:grpSpPr>
        <p:sp>
          <p:nvSpPr>
            <p:cNvPr id="81" name="Up-Down Arrow 80"/>
            <p:cNvSpPr/>
            <p:nvPr/>
          </p:nvSpPr>
          <p:spPr>
            <a:xfrm rot="20369043">
              <a:off x="6299143" y="1577365"/>
              <a:ext cx="774873" cy="2604212"/>
            </a:xfrm>
            <a:prstGeom prst="up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/>
                <a:t> </a:t>
              </a:r>
            </a:p>
          </p:txBody>
        </p:sp>
        <p:sp>
          <p:nvSpPr>
            <p:cNvPr id="82" name="TextBox 81"/>
            <p:cNvSpPr txBox="1"/>
            <p:nvPr/>
          </p:nvSpPr>
          <p:spPr>
            <a:xfrm rot="4114520">
              <a:off x="5780586" y="2811023"/>
              <a:ext cx="2135911" cy="508113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050" dirty="0">
                  <a:latin typeface="+mn-lt"/>
                  <a:cs typeface="+mn-cs"/>
                </a:rPr>
                <a:t>Processing Speed 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600200"/>
            <a:ext cx="7904163" cy="60960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Simple View of Reading 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52600" y="2286000"/>
            <a:ext cx="7162800" cy="762000"/>
          </a:xfrm>
        </p:spPr>
        <p:txBody>
          <a:bodyPr>
            <a:normAutofit fontScale="25000" lnSpcReduction="20000"/>
          </a:bodyPr>
          <a:lstStyle/>
          <a:p>
            <a:pPr marL="320040" indent="-320040" algn="ctr" eaLnBrk="1" fontAlgn="auto" hangingPunct="1">
              <a:spcAft>
                <a:spcPts val="0"/>
              </a:spcAft>
              <a:buFontTx/>
              <a:buNone/>
              <a:defRPr/>
            </a:pPr>
            <a:r>
              <a:rPr lang="en-US" sz="8000" dirty="0" smtClean="0"/>
              <a:t>Reading is the product of </a:t>
            </a:r>
            <a:r>
              <a:rPr lang="en-US" sz="8000" u="sng" dirty="0" smtClean="0"/>
              <a:t>decoding</a:t>
            </a:r>
            <a:r>
              <a:rPr lang="en-US" sz="8000" dirty="0" smtClean="0"/>
              <a:t> (the ability to read words on a page) and </a:t>
            </a:r>
            <a:r>
              <a:rPr lang="en-US" sz="8000" u="sng" dirty="0" smtClean="0"/>
              <a:t>language comprehension</a:t>
            </a:r>
            <a:r>
              <a:rPr lang="en-US" sz="8000" dirty="0" smtClean="0"/>
              <a:t> (understanding those words).</a:t>
            </a:r>
          </a:p>
          <a:p>
            <a:pPr marL="320040" indent="-320040" algn="ctr" eaLnBrk="1" fontAlgn="auto" hangingPunct="1">
              <a:spcAft>
                <a:spcPts val="0"/>
              </a:spcAft>
              <a:buFontTx/>
              <a:buNone/>
              <a:defRPr/>
            </a:pPr>
            <a:endParaRPr lang="en-US" dirty="0" smtClean="0"/>
          </a:p>
          <a:p>
            <a:pPr marL="320040" indent="-320040" eaLnBrk="1" fontAlgn="auto" hangingPunct="1">
              <a:spcAft>
                <a:spcPts val="0"/>
              </a:spcAft>
              <a:buFontTx/>
              <a:buNone/>
              <a:defRPr/>
            </a:pPr>
            <a:r>
              <a:rPr lang="en-US" dirty="0" smtClean="0">
                <a:solidFill>
                  <a:schemeClr val="hlink"/>
                </a:solidFill>
              </a:rPr>
              <a:t>                                                               </a:t>
            </a:r>
          </a:p>
        </p:txBody>
      </p:sp>
      <p:sp>
        <p:nvSpPr>
          <p:cNvPr id="10244" name="Rectangle 4"/>
          <p:cNvSpPr>
            <a:spLocks noChangeArrowheads="1"/>
          </p:cNvSpPr>
          <p:nvPr/>
        </p:nvSpPr>
        <p:spPr bwMode="auto">
          <a:xfrm>
            <a:off x="304800" y="3200400"/>
            <a:ext cx="2743200" cy="914400"/>
          </a:xfrm>
          <a:prstGeom prst="rect">
            <a:avLst/>
          </a:prstGeom>
          <a:solidFill>
            <a:srgbClr val="F6F9D7"/>
          </a:solidFill>
          <a:ln w="9525">
            <a:solidFill>
              <a:srgbClr val="FF33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>
                <a:latin typeface="Constantia" pitchFamily="18" charset="0"/>
              </a:rPr>
              <a:t>Printed Word </a:t>
            </a:r>
          </a:p>
          <a:p>
            <a:pPr algn="ctr"/>
            <a:r>
              <a:rPr lang="en-US" sz="2400">
                <a:latin typeface="Constantia" pitchFamily="18" charset="0"/>
              </a:rPr>
              <a:t>Recognition</a:t>
            </a:r>
          </a:p>
        </p:txBody>
      </p:sp>
      <p:sp>
        <p:nvSpPr>
          <p:cNvPr id="10245" name="Rectangle 5"/>
          <p:cNvSpPr>
            <a:spLocks noChangeArrowheads="1"/>
          </p:cNvSpPr>
          <p:nvPr/>
        </p:nvSpPr>
        <p:spPr bwMode="auto">
          <a:xfrm>
            <a:off x="3352800" y="3200400"/>
            <a:ext cx="3048000" cy="914400"/>
          </a:xfrm>
          <a:prstGeom prst="rect">
            <a:avLst/>
          </a:prstGeom>
          <a:solidFill>
            <a:srgbClr val="F6F9D7"/>
          </a:solidFill>
          <a:ln w="9525">
            <a:solidFill>
              <a:srgbClr val="FF33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>
                <a:latin typeface="Constantia" pitchFamily="18" charset="0"/>
              </a:rPr>
              <a:t>Language </a:t>
            </a:r>
          </a:p>
          <a:p>
            <a:pPr algn="ctr"/>
            <a:r>
              <a:rPr lang="en-US" sz="2400">
                <a:latin typeface="Constantia" pitchFamily="18" charset="0"/>
              </a:rPr>
              <a:t>Comprehension</a:t>
            </a:r>
          </a:p>
        </p:txBody>
      </p:sp>
      <p:sp>
        <p:nvSpPr>
          <p:cNvPr id="10246" name="Rectangle 6"/>
          <p:cNvSpPr>
            <a:spLocks noChangeArrowheads="1"/>
          </p:cNvSpPr>
          <p:nvPr/>
        </p:nvSpPr>
        <p:spPr bwMode="auto">
          <a:xfrm>
            <a:off x="3048000" y="3429000"/>
            <a:ext cx="304800" cy="457200"/>
          </a:xfrm>
          <a:prstGeom prst="rect">
            <a:avLst/>
          </a:prstGeom>
          <a:solidFill>
            <a:srgbClr val="F6F9D7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>
                <a:latin typeface="Times New Roman" pitchFamily="18" charset="0"/>
              </a:rPr>
              <a:t>x</a:t>
            </a:r>
          </a:p>
        </p:txBody>
      </p:sp>
      <p:sp>
        <p:nvSpPr>
          <p:cNvPr id="10247" name="Text Box 7"/>
          <p:cNvSpPr txBox="1">
            <a:spLocks noChangeArrowheads="1"/>
          </p:cNvSpPr>
          <p:nvPr/>
        </p:nvSpPr>
        <p:spPr bwMode="auto">
          <a:xfrm>
            <a:off x="0" y="5181600"/>
            <a:ext cx="1600200" cy="71120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000">
                <a:solidFill>
                  <a:srgbClr val="FF3300"/>
                </a:solidFill>
                <a:latin typeface="Constantia" pitchFamily="18" charset="0"/>
              </a:rPr>
              <a:t>Phoneme Awareness</a:t>
            </a:r>
          </a:p>
        </p:txBody>
      </p:sp>
      <p:sp>
        <p:nvSpPr>
          <p:cNvPr id="10248" name="Text Box 8"/>
          <p:cNvSpPr txBox="1">
            <a:spLocks noChangeArrowheads="1"/>
          </p:cNvSpPr>
          <p:nvPr/>
        </p:nvSpPr>
        <p:spPr bwMode="auto">
          <a:xfrm>
            <a:off x="1905000" y="5334000"/>
            <a:ext cx="1295400" cy="40640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000">
                <a:solidFill>
                  <a:srgbClr val="FF3300"/>
                </a:solidFill>
                <a:latin typeface="Constantia" pitchFamily="18" charset="0"/>
              </a:rPr>
              <a:t>Phonics</a:t>
            </a:r>
          </a:p>
        </p:txBody>
      </p:sp>
      <p:sp>
        <p:nvSpPr>
          <p:cNvPr id="10249" name="Text Box 9"/>
          <p:cNvSpPr txBox="1">
            <a:spLocks noChangeArrowheads="1"/>
          </p:cNvSpPr>
          <p:nvPr/>
        </p:nvSpPr>
        <p:spPr bwMode="auto">
          <a:xfrm>
            <a:off x="2895600" y="4648200"/>
            <a:ext cx="1219200" cy="40640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000">
                <a:solidFill>
                  <a:srgbClr val="FF3300"/>
                </a:solidFill>
                <a:latin typeface="Constantia" pitchFamily="18" charset="0"/>
              </a:rPr>
              <a:t>Fluency</a:t>
            </a:r>
          </a:p>
        </p:txBody>
      </p:sp>
      <p:sp>
        <p:nvSpPr>
          <p:cNvPr id="10250" name="Text Box 10"/>
          <p:cNvSpPr txBox="1">
            <a:spLocks noChangeArrowheads="1"/>
          </p:cNvSpPr>
          <p:nvPr/>
        </p:nvSpPr>
        <p:spPr bwMode="auto">
          <a:xfrm>
            <a:off x="3657600" y="5334000"/>
            <a:ext cx="1524000" cy="40640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000">
                <a:solidFill>
                  <a:srgbClr val="FF3300"/>
                </a:solidFill>
                <a:latin typeface="Constantia" pitchFamily="18" charset="0"/>
              </a:rPr>
              <a:t>Vocabulary</a:t>
            </a:r>
          </a:p>
        </p:txBody>
      </p:sp>
      <p:sp>
        <p:nvSpPr>
          <p:cNvPr id="10251" name="Text Box 11"/>
          <p:cNvSpPr txBox="1">
            <a:spLocks noChangeArrowheads="1"/>
          </p:cNvSpPr>
          <p:nvPr/>
        </p:nvSpPr>
        <p:spPr bwMode="auto">
          <a:xfrm>
            <a:off x="5486400" y="5334000"/>
            <a:ext cx="2133600" cy="71120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000">
                <a:solidFill>
                  <a:srgbClr val="FF3300"/>
                </a:solidFill>
                <a:latin typeface="Constantia" pitchFamily="18" charset="0"/>
              </a:rPr>
              <a:t>Reading Comprehension</a:t>
            </a:r>
          </a:p>
        </p:txBody>
      </p:sp>
      <p:sp>
        <p:nvSpPr>
          <p:cNvPr id="10252" name="Line 12"/>
          <p:cNvSpPr>
            <a:spLocks noChangeShapeType="1"/>
          </p:cNvSpPr>
          <p:nvPr/>
        </p:nvSpPr>
        <p:spPr bwMode="auto">
          <a:xfrm flipV="1">
            <a:off x="914400" y="4114800"/>
            <a:ext cx="914400" cy="1066800"/>
          </a:xfrm>
          <a:prstGeom prst="line">
            <a:avLst/>
          </a:prstGeom>
          <a:noFill/>
          <a:ln w="57150">
            <a:solidFill>
              <a:srgbClr val="FF0000"/>
            </a:solidFill>
            <a:miter lim="800000"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10253" name="Line 13"/>
          <p:cNvSpPr>
            <a:spLocks noChangeShapeType="1"/>
          </p:cNvSpPr>
          <p:nvPr/>
        </p:nvSpPr>
        <p:spPr bwMode="auto">
          <a:xfrm>
            <a:off x="1828800" y="4114800"/>
            <a:ext cx="609600" cy="1143000"/>
          </a:xfrm>
          <a:prstGeom prst="line">
            <a:avLst/>
          </a:prstGeom>
          <a:noFill/>
          <a:ln w="57150">
            <a:solidFill>
              <a:srgbClr val="FF0000"/>
            </a:solidFill>
            <a:miter lim="800000"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10254" name="Line 14"/>
          <p:cNvSpPr>
            <a:spLocks noChangeShapeType="1"/>
          </p:cNvSpPr>
          <p:nvPr/>
        </p:nvSpPr>
        <p:spPr bwMode="auto">
          <a:xfrm>
            <a:off x="2743200" y="4114800"/>
            <a:ext cx="609600" cy="533400"/>
          </a:xfrm>
          <a:prstGeom prst="line">
            <a:avLst/>
          </a:prstGeom>
          <a:noFill/>
          <a:ln w="57150">
            <a:solidFill>
              <a:srgbClr val="FF0000"/>
            </a:solidFill>
            <a:miter lim="800000"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10255" name="Line 15"/>
          <p:cNvSpPr>
            <a:spLocks noChangeShapeType="1"/>
          </p:cNvSpPr>
          <p:nvPr/>
        </p:nvSpPr>
        <p:spPr bwMode="auto">
          <a:xfrm flipV="1">
            <a:off x="3352800" y="4114800"/>
            <a:ext cx="685800" cy="533400"/>
          </a:xfrm>
          <a:prstGeom prst="line">
            <a:avLst/>
          </a:prstGeom>
          <a:noFill/>
          <a:ln w="57150">
            <a:solidFill>
              <a:srgbClr val="FF0000"/>
            </a:solidFill>
            <a:miter lim="800000"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10256" name="Line 16"/>
          <p:cNvSpPr>
            <a:spLocks noChangeShapeType="1"/>
          </p:cNvSpPr>
          <p:nvPr/>
        </p:nvSpPr>
        <p:spPr bwMode="auto">
          <a:xfrm flipV="1">
            <a:off x="4572000" y="4114800"/>
            <a:ext cx="533400" cy="1066800"/>
          </a:xfrm>
          <a:prstGeom prst="line">
            <a:avLst/>
          </a:prstGeom>
          <a:noFill/>
          <a:ln w="57150">
            <a:solidFill>
              <a:srgbClr val="FF0000"/>
            </a:solidFill>
            <a:miter lim="800000"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10257" name="Line 17"/>
          <p:cNvSpPr>
            <a:spLocks noChangeShapeType="1"/>
          </p:cNvSpPr>
          <p:nvPr/>
        </p:nvSpPr>
        <p:spPr bwMode="auto">
          <a:xfrm>
            <a:off x="5105400" y="4114800"/>
            <a:ext cx="685800" cy="1066800"/>
          </a:xfrm>
          <a:prstGeom prst="line">
            <a:avLst/>
          </a:prstGeom>
          <a:noFill/>
          <a:ln w="57150">
            <a:solidFill>
              <a:srgbClr val="FF0000"/>
            </a:solidFill>
            <a:miter lim="800000"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10258" name="Text Box 19"/>
          <p:cNvSpPr txBox="1">
            <a:spLocks noChangeArrowheads="1"/>
          </p:cNvSpPr>
          <p:nvPr/>
        </p:nvSpPr>
        <p:spPr bwMode="auto">
          <a:xfrm>
            <a:off x="381000" y="2590800"/>
            <a:ext cx="1219200" cy="3460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>
                <a:latin typeface="Constantia" pitchFamily="18" charset="0"/>
              </a:rPr>
              <a:t>2 domains</a:t>
            </a:r>
          </a:p>
        </p:txBody>
      </p:sp>
      <p:sp>
        <p:nvSpPr>
          <p:cNvPr id="10259" name="Text Box 20"/>
          <p:cNvSpPr txBox="1">
            <a:spLocks noChangeArrowheads="1"/>
          </p:cNvSpPr>
          <p:nvPr/>
        </p:nvSpPr>
        <p:spPr bwMode="auto">
          <a:xfrm>
            <a:off x="0" y="6096000"/>
            <a:ext cx="1524000" cy="3460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>
                <a:latin typeface="Constantia" pitchFamily="18" charset="0"/>
              </a:rPr>
              <a:t>5 components</a:t>
            </a:r>
          </a:p>
        </p:txBody>
      </p:sp>
      <p:sp>
        <p:nvSpPr>
          <p:cNvPr id="20" name="Rectangle 6"/>
          <p:cNvSpPr>
            <a:spLocks noChangeArrowheads="1"/>
          </p:cNvSpPr>
          <p:nvPr/>
        </p:nvSpPr>
        <p:spPr bwMode="auto">
          <a:xfrm>
            <a:off x="6400800" y="3429000"/>
            <a:ext cx="304800" cy="457200"/>
          </a:xfrm>
          <a:prstGeom prst="rect">
            <a:avLst/>
          </a:prstGeom>
          <a:solidFill>
            <a:srgbClr val="F6F9D7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>
                <a:latin typeface="Times New Roman" pitchFamily="18" charset="0"/>
              </a:rPr>
              <a:t>=</a:t>
            </a:r>
          </a:p>
        </p:txBody>
      </p:sp>
      <p:sp>
        <p:nvSpPr>
          <p:cNvPr id="21" name="Rectangle 5"/>
          <p:cNvSpPr>
            <a:spLocks noChangeArrowheads="1"/>
          </p:cNvSpPr>
          <p:nvPr/>
        </p:nvSpPr>
        <p:spPr bwMode="auto">
          <a:xfrm>
            <a:off x="6705600" y="3200400"/>
            <a:ext cx="2286000" cy="914400"/>
          </a:xfrm>
          <a:prstGeom prst="rect">
            <a:avLst/>
          </a:prstGeom>
          <a:solidFill>
            <a:srgbClr val="F6F9D7"/>
          </a:solidFill>
          <a:ln w="9525">
            <a:solidFill>
              <a:srgbClr val="FF33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>
                <a:latin typeface="Constantia" pitchFamily="18" charset="0"/>
              </a:rPr>
              <a:t>Reading </a:t>
            </a:r>
          </a:p>
          <a:p>
            <a:pPr algn="ctr"/>
            <a:r>
              <a:rPr lang="en-US" sz="2400">
                <a:latin typeface="Constantia" pitchFamily="18" charset="0"/>
              </a:rPr>
              <a:t>Comprehension</a:t>
            </a:r>
          </a:p>
        </p:txBody>
      </p:sp>
      <p:sp>
        <p:nvSpPr>
          <p:cNvPr id="22" name="Rectangle 1"/>
          <p:cNvSpPr txBox="1">
            <a:spLocks/>
          </p:cNvSpPr>
          <p:nvPr/>
        </p:nvSpPr>
        <p:spPr>
          <a:xfrm>
            <a:off x="304800" y="0"/>
            <a:ext cx="8153400" cy="9906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4400">
                <a:solidFill>
                  <a:schemeClr val="tx2"/>
                </a:solidFill>
                <a:latin typeface="+mj-lt"/>
                <a:ea typeface="+mj-ea"/>
                <a:cs typeface="+mj-cs"/>
              </a:rPr>
              <a:t>Model for Writing Instruction</a:t>
            </a:r>
            <a:endParaRPr lang="en-US" sz="4400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38935" name="Picture 2" descr="C:\Users\rfrantu.DPSUSER\AppData\Local\Microsoft\Windows\Temporary Internet Files\Content.IE5\MJK731BA\MC900295069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10400" y="0"/>
            <a:ext cx="1830388" cy="1316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02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0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0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0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102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5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102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6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6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102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6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6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102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7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102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8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102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8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10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9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9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4" dur="1000"/>
                                        <p:tgtEl>
                                          <p:spTgt spid="102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9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1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9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9" dur="1000"/>
                                        <p:tgtEl>
                                          <p:spTgt spid="102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0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0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06" dur="1000"/>
                                        <p:tgtEl>
                                          <p:spTgt spid="102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0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1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11" dur="1000"/>
                                        <p:tgtEl>
                                          <p:spTgt spid="102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1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1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16" dur="1000"/>
                                        <p:tgtEl>
                                          <p:spTgt spid="102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4" grpId="0" animBg="1"/>
      <p:bldP spid="10245" grpId="0" animBg="1"/>
      <p:bldP spid="10246" grpId="0" animBg="1"/>
      <p:bldP spid="10247" grpId="0" animBg="1"/>
      <p:bldP spid="10248" grpId="0" animBg="1"/>
      <p:bldP spid="10249" grpId="0" animBg="1"/>
      <p:bldP spid="10250" grpId="0" animBg="1"/>
      <p:bldP spid="10251" grpId="0" animBg="1"/>
      <p:bldP spid="10252" grpId="0" animBg="1"/>
      <p:bldP spid="10253" grpId="0" animBg="1"/>
      <p:bldP spid="10254" grpId="0" animBg="1"/>
      <p:bldP spid="10255" grpId="0" animBg="1"/>
      <p:bldP spid="10256" grpId="0" animBg="1"/>
      <p:bldP spid="10257" grpId="0" animBg="1"/>
      <p:bldP spid="10258" grpId="0" animBg="1"/>
      <p:bldP spid="10259" grpId="0" animBg="1"/>
      <p:bldP spid="20" grpId="0" animBg="1"/>
      <p:bldP spid="21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1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pPr eaLnBrk="1" hangingPunct="1"/>
            <a:r>
              <a:rPr lang="en-US" smtClean="0"/>
              <a:t>Model for Writing Instruction</a:t>
            </a:r>
          </a:p>
        </p:txBody>
      </p:sp>
      <p:pic>
        <p:nvPicPr>
          <p:cNvPr id="39939" name="Picture 2" descr="C:\Users\rfrantu.DPSUSER\AppData\Local\Microsoft\Windows\Temporary Internet Files\Content.IE5\MJK731BA\MC900295069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10400" y="0"/>
            <a:ext cx="1830388" cy="1316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228600" y="2438400"/>
            <a:ext cx="2743200" cy="914400"/>
          </a:xfrm>
          <a:prstGeom prst="rect">
            <a:avLst/>
          </a:prstGeom>
          <a:solidFill>
            <a:srgbClr val="F6F9D7"/>
          </a:solidFill>
          <a:ln w="9525">
            <a:solidFill>
              <a:srgbClr val="FF33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>
                <a:latin typeface="Constantia" pitchFamily="18" charset="0"/>
              </a:rPr>
              <a:t>Printed Word </a:t>
            </a:r>
          </a:p>
          <a:p>
            <a:pPr algn="ctr"/>
            <a:r>
              <a:rPr lang="en-US" sz="2400">
                <a:latin typeface="Constantia" pitchFamily="18" charset="0"/>
              </a:rPr>
              <a:t>Recognition</a:t>
            </a:r>
          </a:p>
        </p:txBody>
      </p:sp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3276600" y="2438400"/>
            <a:ext cx="3048000" cy="914400"/>
          </a:xfrm>
          <a:prstGeom prst="rect">
            <a:avLst/>
          </a:prstGeom>
          <a:solidFill>
            <a:srgbClr val="F6F9D7"/>
          </a:solidFill>
          <a:ln w="9525">
            <a:solidFill>
              <a:srgbClr val="FF33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>
                <a:latin typeface="Constantia" pitchFamily="18" charset="0"/>
              </a:rPr>
              <a:t>Language </a:t>
            </a:r>
          </a:p>
          <a:p>
            <a:pPr algn="ctr"/>
            <a:r>
              <a:rPr lang="en-US" sz="2400">
                <a:latin typeface="Constantia" pitchFamily="18" charset="0"/>
              </a:rPr>
              <a:t>Comprehension</a:t>
            </a:r>
          </a:p>
        </p:txBody>
      </p:sp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2971800" y="2667000"/>
            <a:ext cx="304800" cy="457200"/>
          </a:xfrm>
          <a:prstGeom prst="rect">
            <a:avLst/>
          </a:prstGeom>
          <a:solidFill>
            <a:srgbClr val="F6F9D7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>
                <a:latin typeface="Times New Roman" pitchFamily="18" charset="0"/>
              </a:rPr>
              <a:t>x</a:t>
            </a:r>
          </a:p>
        </p:txBody>
      </p:sp>
      <p:sp>
        <p:nvSpPr>
          <p:cNvPr id="9" name="Rectangle 6"/>
          <p:cNvSpPr>
            <a:spLocks noChangeArrowheads="1"/>
          </p:cNvSpPr>
          <p:nvPr/>
        </p:nvSpPr>
        <p:spPr bwMode="auto">
          <a:xfrm>
            <a:off x="6324600" y="2667000"/>
            <a:ext cx="304800" cy="457200"/>
          </a:xfrm>
          <a:prstGeom prst="rect">
            <a:avLst/>
          </a:prstGeom>
          <a:solidFill>
            <a:srgbClr val="F6F9D7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>
                <a:latin typeface="Times New Roman" pitchFamily="18" charset="0"/>
              </a:rPr>
              <a:t>=</a:t>
            </a:r>
          </a:p>
        </p:txBody>
      </p:sp>
      <p:sp>
        <p:nvSpPr>
          <p:cNvPr id="10" name="Rectangle 5"/>
          <p:cNvSpPr>
            <a:spLocks noChangeArrowheads="1"/>
          </p:cNvSpPr>
          <p:nvPr/>
        </p:nvSpPr>
        <p:spPr bwMode="auto">
          <a:xfrm>
            <a:off x="6629400" y="2438400"/>
            <a:ext cx="2286000" cy="914400"/>
          </a:xfrm>
          <a:prstGeom prst="rect">
            <a:avLst/>
          </a:prstGeom>
          <a:solidFill>
            <a:srgbClr val="F6F9D7"/>
          </a:solidFill>
          <a:ln w="9525">
            <a:solidFill>
              <a:srgbClr val="FF33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>
                <a:latin typeface="Constantia" pitchFamily="18" charset="0"/>
              </a:rPr>
              <a:t>Reading </a:t>
            </a:r>
          </a:p>
          <a:p>
            <a:pPr algn="ctr"/>
            <a:r>
              <a:rPr lang="en-US" sz="2400">
                <a:latin typeface="Constantia" pitchFamily="18" charset="0"/>
              </a:rPr>
              <a:t>Comprehension</a:t>
            </a:r>
          </a:p>
        </p:txBody>
      </p:sp>
      <p:sp>
        <p:nvSpPr>
          <p:cNvPr id="11" name="Rectangle 10"/>
          <p:cNvSpPr/>
          <p:nvPr/>
        </p:nvSpPr>
        <p:spPr>
          <a:xfrm>
            <a:off x="1219200" y="3657600"/>
            <a:ext cx="838200" cy="762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1</a:t>
            </a:r>
          </a:p>
        </p:txBody>
      </p:sp>
      <p:sp>
        <p:nvSpPr>
          <p:cNvPr id="12" name="Rectangle 6"/>
          <p:cNvSpPr>
            <a:spLocks noChangeArrowheads="1"/>
          </p:cNvSpPr>
          <p:nvPr/>
        </p:nvSpPr>
        <p:spPr bwMode="auto">
          <a:xfrm>
            <a:off x="2971800" y="3810000"/>
            <a:ext cx="304800" cy="457200"/>
          </a:xfrm>
          <a:prstGeom prst="rect">
            <a:avLst/>
          </a:prstGeom>
          <a:solidFill>
            <a:srgbClr val="F6F9D7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>
                <a:latin typeface="Times New Roman" pitchFamily="18" charset="0"/>
              </a:rPr>
              <a:t>x</a:t>
            </a:r>
          </a:p>
        </p:txBody>
      </p:sp>
      <p:sp>
        <p:nvSpPr>
          <p:cNvPr id="13" name="Rectangle 6"/>
          <p:cNvSpPr>
            <a:spLocks noChangeArrowheads="1"/>
          </p:cNvSpPr>
          <p:nvPr/>
        </p:nvSpPr>
        <p:spPr bwMode="auto">
          <a:xfrm>
            <a:off x="6324600" y="3733800"/>
            <a:ext cx="304800" cy="457200"/>
          </a:xfrm>
          <a:prstGeom prst="rect">
            <a:avLst/>
          </a:prstGeom>
          <a:solidFill>
            <a:srgbClr val="F6F9D7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>
                <a:latin typeface="Times New Roman" pitchFamily="18" charset="0"/>
              </a:rPr>
              <a:t>=</a:t>
            </a:r>
          </a:p>
        </p:txBody>
      </p:sp>
      <p:sp>
        <p:nvSpPr>
          <p:cNvPr id="14" name="Rectangle 13"/>
          <p:cNvSpPr/>
          <p:nvPr/>
        </p:nvSpPr>
        <p:spPr>
          <a:xfrm>
            <a:off x="4267200" y="3657600"/>
            <a:ext cx="838200" cy="762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0</a:t>
            </a:r>
          </a:p>
        </p:txBody>
      </p:sp>
      <p:sp>
        <p:nvSpPr>
          <p:cNvPr id="15" name="Rectangle 14"/>
          <p:cNvSpPr/>
          <p:nvPr/>
        </p:nvSpPr>
        <p:spPr>
          <a:xfrm>
            <a:off x="7315200" y="3657600"/>
            <a:ext cx="838200" cy="762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0</a:t>
            </a:r>
          </a:p>
        </p:txBody>
      </p:sp>
      <p:sp>
        <p:nvSpPr>
          <p:cNvPr id="16" name="Rectangle 15"/>
          <p:cNvSpPr/>
          <p:nvPr/>
        </p:nvSpPr>
        <p:spPr>
          <a:xfrm>
            <a:off x="1219200" y="4572000"/>
            <a:ext cx="838200" cy="762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0</a:t>
            </a:r>
          </a:p>
        </p:txBody>
      </p:sp>
      <p:sp>
        <p:nvSpPr>
          <p:cNvPr id="17" name="Rectangle 6"/>
          <p:cNvSpPr>
            <a:spLocks noChangeArrowheads="1"/>
          </p:cNvSpPr>
          <p:nvPr/>
        </p:nvSpPr>
        <p:spPr bwMode="auto">
          <a:xfrm>
            <a:off x="2971800" y="4724400"/>
            <a:ext cx="304800" cy="457200"/>
          </a:xfrm>
          <a:prstGeom prst="rect">
            <a:avLst/>
          </a:prstGeom>
          <a:solidFill>
            <a:srgbClr val="F6F9D7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>
                <a:latin typeface="Times New Roman" pitchFamily="18" charset="0"/>
              </a:rPr>
              <a:t>x</a:t>
            </a:r>
          </a:p>
        </p:txBody>
      </p:sp>
      <p:sp>
        <p:nvSpPr>
          <p:cNvPr id="18" name="Rectangle 6"/>
          <p:cNvSpPr>
            <a:spLocks noChangeArrowheads="1"/>
          </p:cNvSpPr>
          <p:nvPr/>
        </p:nvSpPr>
        <p:spPr bwMode="auto">
          <a:xfrm>
            <a:off x="6324600" y="4648200"/>
            <a:ext cx="304800" cy="457200"/>
          </a:xfrm>
          <a:prstGeom prst="rect">
            <a:avLst/>
          </a:prstGeom>
          <a:solidFill>
            <a:srgbClr val="F6F9D7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>
                <a:latin typeface="Times New Roman" pitchFamily="18" charset="0"/>
              </a:rPr>
              <a:t>=</a:t>
            </a:r>
          </a:p>
        </p:txBody>
      </p:sp>
      <p:sp>
        <p:nvSpPr>
          <p:cNvPr id="19" name="Rectangle 18"/>
          <p:cNvSpPr/>
          <p:nvPr/>
        </p:nvSpPr>
        <p:spPr>
          <a:xfrm>
            <a:off x="4267200" y="4572000"/>
            <a:ext cx="838200" cy="762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1</a:t>
            </a:r>
          </a:p>
        </p:txBody>
      </p:sp>
      <p:sp>
        <p:nvSpPr>
          <p:cNvPr id="20" name="Rectangle 19"/>
          <p:cNvSpPr/>
          <p:nvPr/>
        </p:nvSpPr>
        <p:spPr>
          <a:xfrm>
            <a:off x="7315200" y="4572000"/>
            <a:ext cx="838200" cy="762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0</a:t>
            </a:r>
          </a:p>
        </p:txBody>
      </p:sp>
      <p:sp>
        <p:nvSpPr>
          <p:cNvPr id="21" name="Rectangle 20"/>
          <p:cNvSpPr/>
          <p:nvPr/>
        </p:nvSpPr>
        <p:spPr>
          <a:xfrm>
            <a:off x="1219200" y="5638800"/>
            <a:ext cx="838200" cy="762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.5</a:t>
            </a:r>
          </a:p>
        </p:txBody>
      </p:sp>
      <p:sp>
        <p:nvSpPr>
          <p:cNvPr id="22" name="Rectangle 6"/>
          <p:cNvSpPr>
            <a:spLocks noChangeArrowheads="1"/>
          </p:cNvSpPr>
          <p:nvPr/>
        </p:nvSpPr>
        <p:spPr bwMode="auto">
          <a:xfrm>
            <a:off x="2971800" y="5791200"/>
            <a:ext cx="304800" cy="457200"/>
          </a:xfrm>
          <a:prstGeom prst="rect">
            <a:avLst/>
          </a:prstGeom>
          <a:solidFill>
            <a:srgbClr val="F6F9D7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>
                <a:latin typeface="Times New Roman" pitchFamily="18" charset="0"/>
              </a:rPr>
              <a:t>x</a:t>
            </a:r>
          </a:p>
        </p:txBody>
      </p:sp>
      <p:sp>
        <p:nvSpPr>
          <p:cNvPr id="23" name="Rectangle 6"/>
          <p:cNvSpPr>
            <a:spLocks noChangeArrowheads="1"/>
          </p:cNvSpPr>
          <p:nvPr/>
        </p:nvSpPr>
        <p:spPr bwMode="auto">
          <a:xfrm>
            <a:off x="6324600" y="5715000"/>
            <a:ext cx="304800" cy="457200"/>
          </a:xfrm>
          <a:prstGeom prst="rect">
            <a:avLst/>
          </a:prstGeom>
          <a:solidFill>
            <a:srgbClr val="F6F9D7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>
                <a:latin typeface="Times New Roman" pitchFamily="18" charset="0"/>
              </a:rPr>
              <a:t>=</a:t>
            </a:r>
          </a:p>
        </p:txBody>
      </p:sp>
      <p:sp>
        <p:nvSpPr>
          <p:cNvPr id="24" name="Rectangle 23"/>
          <p:cNvSpPr/>
          <p:nvPr/>
        </p:nvSpPr>
        <p:spPr>
          <a:xfrm>
            <a:off x="4267200" y="5638800"/>
            <a:ext cx="838200" cy="762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1</a:t>
            </a:r>
          </a:p>
        </p:txBody>
      </p:sp>
      <p:sp>
        <p:nvSpPr>
          <p:cNvPr id="25" name="Rectangle 24"/>
          <p:cNvSpPr/>
          <p:nvPr/>
        </p:nvSpPr>
        <p:spPr>
          <a:xfrm>
            <a:off x="7315200" y="5638800"/>
            <a:ext cx="838200" cy="762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.5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5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6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6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7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7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  <p:bldP spid="12" grpId="0" animBg="1"/>
      <p:bldP spid="13" grpId="0" animBg="1"/>
      <p:bldP spid="17" grpId="0" animBg="1"/>
      <p:bldP spid="18" grpId="0" animBg="1"/>
      <p:bldP spid="22" grpId="0" animBg="1"/>
      <p:bldP spid="23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600200"/>
            <a:ext cx="7904163" cy="60960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Simple View of Writing  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52600" y="2286000"/>
            <a:ext cx="7162800" cy="762000"/>
          </a:xfrm>
        </p:spPr>
        <p:txBody>
          <a:bodyPr>
            <a:normAutofit fontScale="25000" lnSpcReduction="20000"/>
          </a:bodyPr>
          <a:lstStyle/>
          <a:p>
            <a:pPr marL="320040" indent="-320040" algn="ctr" eaLnBrk="1" fontAlgn="auto" hangingPunct="1">
              <a:spcAft>
                <a:spcPts val="0"/>
              </a:spcAft>
              <a:buFontTx/>
              <a:buNone/>
              <a:defRPr/>
            </a:pPr>
            <a:r>
              <a:rPr lang="en-US" sz="8000" dirty="0" smtClean="0"/>
              <a:t>Writing is the product of </a:t>
            </a:r>
            <a:r>
              <a:rPr lang="en-US" sz="8000" u="sng" dirty="0" smtClean="0"/>
              <a:t>low level transcription skills </a:t>
            </a:r>
            <a:r>
              <a:rPr lang="en-US" sz="8000" dirty="0" smtClean="0"/>
              <a:t> and high level </a:t>
            </a:r>
            <a:r>
              <a:rPr lang="en-US" sz="8000" u="sng" dirty="0" smtClean="0"/>
              <a:t>language processing </a:t>
            </a:r>
            <a:r>
              <a:rPr lang="en-US" sz="8000" dirty="0" smtClean="0"/>
              <a:t>and </a:t>
            </a:r>
            <a:r>
              <a:rPr lang="en-US" sz="8000" u="sng" dirty="0" smtClean="0"/>
              <a:t>mental control processes</a:t>
            </a:r>
            <a:r>
              <a:rPr lang="en-US" sz="8000" dirty="0" smtClean="0"/>
              <a:t>.</a:t>
            </a:r>
          </a:p>
          <a:p>
            <a:pPr marL="320040" indent="-320040" algn="ctr" eaLnBrk="1" fontAlgn="auto" hangingPunct="1">
              <a:spcAft>
                <a:spcPts val="0"/>
              </a:spcAft>
              <a:buFontTx/>
              <a:buNone/>
              <a:defRPr/>
            </a:pPr>
            <a:endParaRPr lang="en-US" dirty="0" smtClean="0"/>
          </a:p>
          <a:p>
            <a:pPr marL="320040" indent="-320040" eaLnBrk="1" fontAlgn="auto" hangingPunct="1">
              <a:spcAft>
                <a:spcPts val="0"/>
              </a:spcAft>
              <a:buFontTx/>
              <a:buNone/>
              <a:defRPr/>
            </a:pPr>
            <a:r>
              <a:rPr lang="en-US" dirty="0" smtClean="0">
                <a:solidFill>
                  <a:schemeClr val="hlink"/>
                </a:solidFill>
              </a:rPr>
              <a:t>                                                               </a:t>
            </a:r>
          </a:p>
        </p:txBody>
      </p:sp>
      <p:sp>
        <p:nvSpPr>
          <p:cNvPr id="10244" name="Rectangle 4"/>
          <p:cNvSpPr>
            <a:spLocks noChangeArrowheads="1"/>
          </p:cNvSpPr>
          <p:nvPr/>
        </p:nvSpPr>
        <p:spPr bwMode="auto">
          <a:xfrm>
            <a:off x="304800" y="3200400"/>
            <a:ext cx="2743200" cy="914400"/>
          </a:xfrm>
          <a:prstGeom prst="rect">
            <a:avLst/>
          </a:prstGeom>
          <a:solidFill>
            <a:srgbClr val="F6F9D7"/>
          </a:solidFill>
          <a:ln w="9525">
            <a:solidFill>
              <a:srgbClr val="FF33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>
                <a:latin typeface="Constantia" pitchFamily="18" charset="0"/>
              </a:rPr>
              <a:t>Transcription Skills </a:t>
            </a:r>
          </a:p>
        </p:txBody>
      </p:sp>
      <p:sp>
        <p:nvSpPr>
          <p:cNvPr id="10245" name="Rectangle 5"/>
          <p:cNvSpPr>
            <a:spLocks noChangeArrowheads="1"/>
          </p:cNvSpPr>
          <p:nvPr/>
        </p:nvSpPr>
        <p:spPr bwMode="auto">
          <a:xfrm>
            <a:off x="3352800" y="3200400"/>
            <a:ext cx="3048000" cy="914400"/>
          </a:xfrm>
          <a:prstGeom prst="rect">
            <a:avLst/>
          </a:prstGeom>
          <a:solidFill>
            <a:srgbClr val="F6F9D7"/>
          </a:solidFill>
          <a:ln w="9525">
            <a:solidFill>
              <a:srgbClr val="FF33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>
                <a:latin typeface="Constantia" pitchFamily="18" charset="0"/>
              </a:rPr>
              <a:t>Language </a:t>
            </a:r>
          </a:p>
          <a:p>
            <a:pPr algn="ctr"/>
            <a:r>
              <a:rPr lang="en-US" sz="2400">
                <a:latin typeface="Constantia" pitchFamily="18" charset="0"/>
              </a:rPr>
              <a:t>Processing </a:t>
            </a:r>
          </a:p>
        </p:txBody>
      </p:sp>
      <p:sp>
        <p:nvSpPr>
          <p:cNvPr id="10246" name="Rectangle 6"/>
          <p:cNvSpPr>
            <a:spLocks noChangeArrowheads="1"/>
          </p:cNvSpPr>
          <p:nvPr/>
        </p:nvSpPr>
        <p:spPr bwMode="auto">
          <a:xfrm>
            <a:off x="3048000" y="3429000"/>
            <a:ext cx="304800" cy="457200"/>
          </a:xfrm>
          <a:prstGeom prst="rect">
            <a:avLst/>
          </a:prstGeom>
          <a:solidFill>
            <a:srgbClr val="F6F9D7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>
                <a:latin typeface="Times New Roman" pitchFamily="18" charset="0"/>
              </a:rPr>
              <a:t>x</a:t>
            </a:r>
          </a:p>
        </p:txBody>
      </p:sp>
      <p:sp>
        <p:nvSpPr>
          <p:cNvPr id="10247" name="Text Box 7"/>
          <p:cNvSpPr txBox="1">
            <a:spLocks noChangeArrowheads="1"/>
          </p:cNvSpPr>
          <p:nvPr/>
        </p:nvSpPr>
        <p:spPr bwMode="auto">
          <a:xfrm>
            <a:off x="0" y="5181600"/>
            <a:ext cx="1600200" cy="101600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000">
                <a:solidFill>
                  <a:srgbClr val="FF3300"/>
                </a:solidFill>
                <a:latin typeface="Constantia" pitchFamily="18" charset="0"/>
              </a:rPr>
              <a:t>handwriting, spelling, grammar</a:t>
            </a:r>
          </a:p>
        </p:txBody>
      </p:sp>
      <p:sp>
        <p:nvSpPr>
          <p:cNvPr id="10249" name="Text Box 9"/>
          <p:cNvSpPr txBox="1">
            <a:spLocks noChangeArrowheads="1"/>
          </p:cNvSpPr>
          <p:nvPr/>
        </p:nvSpPr>
        <p:spPr bwMode="auto">
          <a:xfrm>
            <a:off x="2286000" y="4572000"/>
            <a:ext cx="2057400" cy="830263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en-US" sz="2400" dirty="0">
                <a:solidFill>
                  <a:schemeClr val="tx1"/>
                </a:solidFill>
                <a:latin typeface="Constantia" pitchFamily="18" charset="0"/>
              </a:rPr>
              <a:t>Mental Control</a:t>
            </a:r>
          </a:p>
        </p:txBody>
      </p:sp>
      <p:sp>
        <p:nvSpPr>
          <p:cNvPr id="10251" name="Text Box 11"/>
          <p:cNvSpPr txBox="1">
            <a:spLocks noChangeArrowheads="1"/>
          </p:cNvSpPr>
          <p:nvPr/>
        </p:nvSpPr>
        <p:spPr bwMode="auto">
          <a:xfrm>
            <a:off x="5486400" y="5334000"/>
            <a:ext cx="2133600" cy="101600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000">
                <a:solidFill>
                  <a:srgbClr val="FF3300"/>
                </a:solidFill>
                <a:latin typeface="Constantia" pitchFamily="18" charset="0"/>
              </a:rPr>
              <a:t>Planning, reviewing and  revising</a:t>
            </a:r>
          </a:p>
        </p:txBody>
      </p:sp>
      <p:sp>
        <p:nvSpPr>
          <p:cNvPr id="10252" name="Line 12"/>
          <p:cNvSpPr>
            <a:spLocks noChangeShapeType="1"/>
          </p:cNvSpPr>
          <p:nvPr/>
        </p:nvSpPr>
        <p:spPr bwMode="auto">
          <a:xfrm flipV="1">
            <a:off x="914400" y="4114800"/>
            <a:ext cx="914400" cy="1066800"/>
          </a:xfrm>
          <a:prstGeom prst="line">
            <a:avLst/>
          </a:prstGeom>
          <a:noFill/>
          <a:ln w="57150">
            <a:solidFill>
              <a:srgbClr val="FF0000"/>
            </a:solidFill>
            <a:miter lim="800000"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10257" name="Line 17"/>
          <p:cNvSpPr>
            <a:spLocks noChangeShapeType="1"/>
          </p:cNvSpPr>
          <p:nvPr/>
        </p:nvSpPr>
        <p:spPr bwMode="auto">
          <a:xfrm>
            <a:off x="5105400" y="4114800"/>
            <a:ext cx="685800" cy="1066800"/>
          </a:xfrm>
          <a:prstGeom prst="line">
            <a:avLst/>
          </a:prstGeom>
          <a:noFill/>
          <a:ln w="57150">
            <a:solidFill>
              <a:srgbClr val="FF0000"/>
            </a:solidFill>
            <a:miter lim="800000"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40972" name="Text Box 19"/>
          <p:cNvSpPr txBox="1">
            <a:spLocks noChangeArrowheads="1"/>
          </p:cNvSpPr>
          <p:nvPr/>
        </p:nvSpPr>
        <p:spPr bwMode="auto">
          <a:xfrm>
            <a:off x="381000" y="2590800"/>
            <a:ext cx="1219200" cy="3460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>
                <a:latin typeface="Constantia" pitchFamily="18" charset="0"/>
              </a:rPr>
              <a:t>3 domains</a:t>
            </a:r>
          </a:p>
        </p:txBody>
      </p:sp>
      <p:sp>
        <p:nvSpPr>
          <p:cNvPr id="20" name="Rectangle 6"/>
          <p:cNvSpPr>
            <a:spLocks noChangeArrowheads="1"/>
          </p:cNvSpPr>
          <p:nvPr/>
        </p:nvSpPr>
        <p:spPr bwMode="auto">
          <a:xfrm>
            <a:off x="6400800" y="3429000"/>
            <a:ext cx="304800" cy="457200"/>
          </a:xfrm>
          <a:prstGeom prst="rect">
            <a:avLst/>
          </a:prstGeom>
          <a:solidFill>
            <a:srgbClr val="F6F9D7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>
                <a:latin typeface="Times New Roman" pitchFamily="18" charset="0"/>
              </a:rPr>
              <a:t>=</a:t>
            </a:r>
          </a:p>
        </p:txBody>
      </p:sp>
      <p:sp>
        <p:nvSpPr>
          <p:cNvPr id="21" name="Rectangle 5"/>
          <p:cNvSpPr>
            <a:spLocks noChangeArrowheads="1"/>
          </p:cNvSpPr>
          <p:nvPr/>
        </p:nvSpPr>
        <p:spPr bwMode="auto">
          <a:xfrm>
            <a:off x="6705600" y="3200400"/>
            <a:ext cx="2286000" cy="914400"/>
          </a:xfrm>
          <a:prstGeom prst="rect">
            <a:avLst/>
          </a:prstGeom>
          <a:solidFill>
            <a:srgbClr val="F6F9D7"/>
          </a:solidFill>
          <a:ln w="9525">
            <a:solidFill>
              <a:srgbClr val="FF33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>
                <a:latin typeface="Constantia" pitchFamily="18" charset="0"/>
              </a:rPr>
              <a:t>Written</a:t>
            </a:r>
          </a:p>
          <a:p>
            <a:pPr algn="ctr"/>
            <a:r>
              <a:rPr lang="en-US" sz="2400">
                <a:latin typeface="Constantia" pitchFamily="18" charset="0"/>
              </a:rPr>
              <a:t>Composition </a:t>
            </a:r>
          </a:p>
        </p:txBody>
      </p:sp>
      <p:sp>
        <p:nvSpPr>
          <p:cNvPr id="22" name="Rectangle 1"/>
          <p:cNvSpPr txBox="1">
            <a:spLocks/>
          </p:cNvSpPr>
          <p:nvPr/>
        </p:nvSpPr>
        <p:spPr>
          <a:xfrm>
            <a:off x="304800" y="0"/>
            <a:ext cx="8153400" cy="9906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4400">
                <a:solidFill>
                  <a:schemeClr val="tx2"/>
                </a:solidFill>
                <a:latin typeface="+mj-lt"/>
                <a:ea typeface="+mj-ea"/>
                <a:cs typeface="+mj-cs"/>
              </a:rPr>
              <a:t>Model for Writing Instruction</a:t>
            </a:r>
            <a:endParaRPr lang="en-US" sz="4400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40976" name="Picture 2" descr="C:\Users\rfrantu.DPSUSER\AppData\Local\Microsoft\Windows\Temporary Internet Files\Content.IE5\MJK731BA\MC900295069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10400" y="0"/>
            <a:ext cx="1830388" cy="1316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" name="Rectangle 6"/>
          <p:cNvSpPr>
            <a:spLocks noChangeArrowheads="1"/>
          </p:cNvSpPr>
          <p:nvPr/>
        </p:nvSpPr>
        <p:spPr bwMode="auto">
          <a:xfrm>
            <a:off x="2667000" y="4114800"/>
            <a:ext cx="304800" cy="457200"/>
          </a:xfrm>
          <a:prstGeom prst="rect">
            <a:avLst/>
          </a:prstGeom>
          <a:solidFill>
            <a:srgbClr val="F6F9D7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>
                <a:latin typeface="Times New Roman" pitchFamily="18" charset="0"/>
              </a:rPr>
              <a:t>x</a:t>
            </a:r>
          </a:p>
        </p:txBody>
      </p:sp>
      <p:sp>
        <p:nvSpPr>
          <p:cNvPr id="25" name="Rectangle 6"/>
          <p:cNvSpPr>
            <a:spLocks noChangeArrowheads="1"/>
          </p:cNvSpPr>
          <p:nvPr/>
        </p:nvSpPr>
        <p:spPr bwMode="auto">
          <a:xfrm>
            <a:off x="3657600" y="4114800"/>
            <a:ext cx="304800" cy="457200"/>
          </a:xfrm>
          <a:prstGeom prst="rect">
            <a:avLst/>
          </a:prstGeom>
          <a:solidFill>
            <a:srgbClr val="F6F9D7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>
                <a:latin typeface="Times New Roman" pitchFamily="18" charset="0"/>
              </a:rPr>
              <a:t>x</a:t>
            </a:r>
          </a:p>
        </p:txBody>
      </p:sp>
      <p:sp>
        <p:nvSpPr>
          <p:cNvPr id="26" name="Line 17"/>
          <p:cNvSpPr>
            <a:spLocks noChangeShapeType="1"/>
          </p:cNvSpPr>
          <p:nvPr/>
        </p:nvSpPr>
        <p:spPr bwMode="auto">
          <a:xfrm>
            <a:off x="3429000" y="5334000"/>
            <a:ext cx="0" cy="533400"/>
          </a:xfrm>
          <a:prstGeom prst="line">
            <a:avLst/>
          </a:prstGeom>
          <a:noFill/>
          <a:ln w="57150">
            <a:solidFill>
              <a:srgbClr val="FF0000"/>
            </a:solidFill>
            <a:miter lim="800000"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7" name="Text Box 11"/>
          <p:cNvSpPr txBox="1">
            <a:spLocks noChangeArrowheads="1"/>
          </p:cNvSpPr>
          <p:nvPr/>
        </p:nvSpPr>
        <p:spPr bwMode="auto">
          <a:xfrm>
            <a:off x="2438400" y="5842000"/>
            <a:ext cx="2133600" cy="708025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000">
                <a:solidFill>
                  <a:srgbClr val="FF3300"/>
                </a:solidFill>
                <a:latin typeface="Constantia" pitchFamily="18" charset="0"/>
              </a:rPr>
              <a:t>self-regulation, working memory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0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2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02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02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0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1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02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5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102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5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10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6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6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6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6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7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8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4" grpId="0" animBg="1"/>
      <p:bldP spid="10245" grpId="0" animBg="1"/>
      <p:bldP spid="10246" grpId="0" animBg="1"/>
      <p:bldP spid="10247" grpId="0" animBg="1"/>
      <p:bldP spid="10249" grpId="0" animBg="1"/>
      <p:bldP spid="10251" grpId="0" animBg="1"/>
      <p:bldP spid="10252" grpId="0" animBg="1"/>
      <p:bldP spid="10257" grpId="0" animBg="1"/>
      <p:bldP spid="20" grpId="0" animBg="1"/>
      <p:bldP spid="21" grpId="0" animBg="1"/>
      <p:bldP spid="24" grpId="0" animBg="1"/>
      <p:bldP spid="25" grpId="0" animBg="1"/>
      <p:bldP spid="26" grpId="0" animBg="1"/>
      <p:bldP spid="27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1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pPr eaLnBrk="1" hangingPunct="1"/>
            <a:r>
              <a:rPr lang="en-US" smtClean="0"/>
              <a:t>Model for Writing Instruction</a:t>
            </a:r>
          </a:p>
        </p:txBody>
      </p:sp>
      <p:pic>
        <p:nvPicPr>
          <p:cNvPr id="41987" name="Picture 2" descr="C:\Users\rfrantu.DPSUSER\AppData\Local\Microsoft\Windows\Temporary Internet Files\Content.IE5\MJK731BA\MC900295069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10400" y="0"/>
            <a:ext cx="1830388" cy="1316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228600" y="1905000"/>
            <a:ext cx="1752600" cy="1447800"/>
          </a:xfrm>
          <a:prstGeom prst="rect">
            <a:avLst/>
          </a:prstGeom>
          <a:solidFill>
            <a:srgbClr val="F6F9D7"/>
          </a:solidFill>
          <a:ln w="9525">
            <a:solidFill>
              <a:srgbClr val="FF33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>
                <a:latin typeface="Constantia" pitchFamily="18" charset="0"/>
              </a:rPr>
              <a:t>Transcription</a:t>
            </a:r>
          </a:p>
          <a:p>
            <a:pPr algn="ctr"/>
            <a:r>
              <a:rPr lang="en-US" sz="2400">
                <a:latin typeface="Constantia" pitchFamily="18" charset="0"/>
              </a:rPr>
              <a:t>Skills </a:t>
            </a:r>
          </a:p>
        </p:txBody>
      </p:sp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4267200" y="2133600"/>
            <a:ext cx="1905000" cy="914400"/>
          </a:xfrm>
          <a:prstGeom prst="rect">
            <a:avLst/>
          </a:prstGeom>
          <a:solidFill>
            <a:srgbClr val="F6F9D7"/>
          </a:solidFill>
          <a:ln w="9525">
            <a:solidFill>
              <a:srgbClr val="FF33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>
                <a:latin typeface="Constantia" pitchFamily="18" charset="0"/>
              </a:rPr>
              <a:t>Language </a:t>
            </a:r>
          </a:p>
          <a:p>
            <a:pPr algn="ctr"/>
            <a:r>
              <a:rPr lang="en-US" sz="2400">
                <a:latin typeface="Constantia" pitchFamily="18" charset="0"/>
              </a:rPr>
              <a:t>Processing </a:t>
            </a:r>
          </a:p>
        </p:txBody>
      </p:sp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2057400" y="2362200"/>
            <a:ext cx="304800" cy="457200"/>
          </a:xfrm>
          <a:prstGeom prst="rect">
            <a:avLst/>
          </a:prstGeom>
          <a:solidFill>
            <a:srgbClr val="F6F9D7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>
                <a:latin typeface="Times New Roman" pitchFamily="18" charset="0"/>
              </a:rPr>
              <a:t>x</a:t>
            </a:r>
          </a:p>
        </p:txBody>
      </p:sp>
      <p:sp>
        <p:nvSpPr>
          <p:cNvPr id="9" name="Rectangle 6"/>
          <p:cNvSpPr>
            <a:spLocks noChangeArrowheads="1"/>
          </p:cNvSpPr>
          <p:nvPr/>
        </p:nvSpPr>
        <p:spPr bwMode="auto">
          <a:xfrm>
            <a:off x="6248400" y="2362200"/>
            <a:ext cx="304800" cy="457200"/>
          </a:xfrm>
          <a:prstGeom prst="rect">
            <a:avLst/>
          </a:prstGeom>
          <a:solidFill>
            <a:srgbClr val="F6F9D7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>
                <a:latin typeface="Times New Roman" pitchFamily="18" charset="0"/>
              </a:rPr>
              <a:t>=</a:t>
            </a:r>
          </a:p>
        </p:txBody>
      </p:sp>
      <p:sp>
        <p:nvSpPr>
          <p:cNvPr id="10" name="Rectangle 5"/>
          <p:cNvSpPr>
            <a:spLocks noChangeArrowheads="1"/>
          </p:cNvSpPr>
          <p:nvPr/>
        </p:nvSpPr>
        <p:spPr bwMode="auto">
          <a:xfrm>
            <a:off x="6629400" y="2057400"/>
            <a:ext cx="2286000" cy="914400"/>
          </a:xfrm>
          <a:prstGeom prst="rect">
            <a:avLst/>
          </a:prstGeom>
          <a:solidFill>
            <a:srgbClr val="F6F9D7"/>
          </a:solidFill>
          <a:ln w="9525">
            <a:solidFill>
              <a:srgbClr val="FF33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>
                <a:latin typeface="Constantia" pitchFamily="18" charset="0"/>
              </a:rPr>
              <a:t>Written </a:t>
            </a:r>
          </a:p>
          <a:p>
            <a:pPr algn="ctr"/>
            <a:r>
              <a:rPr lang="en-US" sz="2400">
                <a:latin typeface="Constantia" pitchFamily="18" charset="0"/>
              </a:rPr>
              <a:t>Composition</a:t>
            </a:r>
          </a:p>
        </p:txBody>
      </p:sp>
      <p:sp>
        <p:nvSpPr>
          <p:cNvPr id="11" name="Rectangle 10"/>
          <p:cNvSpPr/>
          <p:nvPr/>
        </p:nvSpPr>
        <p:spPr>
          <a:xfrm>
            <a:off x="685800" y="3505200"/>
            <a:ext cx="838200" cy="762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1</a:t>
            </a:r>
          </a:p>
        </p:txBody>
      </p:sp>
      <p:sp>
        <p:nvSpPr>
          <p:cNvPr id="41994" name="Rectangle 6"/>
          <p:cNvSpPr>
            <a:spLocks noChangeArrowheads="1"/>
          </p:cNvSpPr>
          <p:nvPr/>
        </p:nvSpPr>
        <p:spPr bwMode="auto">
          <a:xfrm>
            <a:off x="2057400" y="3581400"/>
            <a:ext cx="304800" cy="457200"/>
          </a:xfrm>
          <a:prstGeom prst="rect">
            <a:avLst/>
          </a:prstGeom>
          <a:solidFill>
            <a:srgbClr val="F6F9D7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>
                <a:latin typeface="Times New Roman" pitchFamily="18" charset="0"/>
              </a:rPr>
              <a:t>x</a:t>
            </a:r>
          </a:p>
        </p:txBody>
      </p:sp>
      <p:sp>
        <p:nvSpPr>
          <p:cNvPr id="41995" name="Rectangle 6"/>
          <p:cNvSpPr>
            <a:spLocks noChangeArrowheads="1"/>
          </p:cNvSpPr>
          <p:nvPr/>
        </p:nvSpPr>
        <p:spPr bwMode="auto">
          <a:xfrm>
            <a:off x="6324600" y="3657600"/>
            <a:ext cx="304800" cy="457200"/>
          </a:xfrm>
          <a:prstGeom prst="rect">
            <a:avLst/>
          </a:prstGeom>
          <a:solidFill>
            <a:srgbClr val="F6F9D7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>
                <a:latin typeface="Times New Roman" pitchFamily="18" charset="0"/>
              </a:rPr>
              <a:t>=</a:t>
            </a:r>
          </a:p>
        </p:txBody>
      </p:sp>
      <p:sp>
        <p:nvSpPr>
          <p:cNvPr id="14" name="Rectangle 13"/>
          <p:cNvSpPr/>
          <p:nvPr/>
        </p:nvSpPr>
        <p:spPr>
          <a:xfrm>
            <a:off x="2590800" y="3505200"/>
            <a:ext cx="838200" cy="762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0</a:t>
            </a:r>
          </a:p>
        </p:txBody>
      </p:sp>
      <p:sp>
        <p:nvSpPr>
          <p:cNvPr id="15" name="Rectangle 14"/>
          <p:cNvSpPr/>
          <p:nvPr/>
        </p:nvSpPr>
        <p:spPr>
          <a:xfrm>
            <a:off x="7162800" y="3505200"/>
            <a:ext cx="838200" cy="762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0</a:t>
            </a:r>
          </a:p>
        </p:txBody>
      </p:sp>
      <p:sp>
        <p:nvSpPr>
          <p:cNvPr id="16" name="Rectangle 15"/>
          <p:cNvSpPr/>
          <p:nvPr/>
        </p:nvSpPr>
        <p:spPr>
          <a:xfrm>
            <a:off x="685800" y="4495800"/>
            <a:ext cx="838200" cy="762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0</a:t>
            </a:r>
          </a:p>
        </p:txBody>
      </p:sp>
      <p:sp>
        <p:nvSpPr>
          <p:cNvPr id="41999" name="Rectangle 6"/>
          <p:cNvSpPr>
            <a:spLocks noChangeArrowheads="1"/>
          </p:cNvSpPr>
          <p:nvPr/>
        </p:nvSpPr>
        <p:spPr bwMode="auto">
          <a:xfrm>
            <a:off x="1981200" y="4572000"/>
            <a:ext cx="304800" cy="457200"/>
          </a:xfrm>
          <a:prstGeom prst="rect">
            <a:avLst/>
          </a:prstGeom>
          <a:solidFill>
            <a:srgbClr val="F6F9D7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>
                <a:latin typeface="Times New Roman" pitchFamily="18" charset="0"/>
              </a:rPr>
              <a:t>x</a:t>
            </a:r>
          </a:p>
        </p:txBody>
      </p:sp>
      <p:sp>
        <p:nvSpPr>
          <p:cNvPr id="42000" name="Rectangle 6"/>
          <p:cNvSpPr>
            <a:spLocks noChangeArrowheads="1"/>
          </p:cNvSpPr>
          <p:nvPr/>
        </p:nvSpPr>
        <p:spPr bwMode="auto">
          <a:xfrm>
            <a:off x="6324600" y="4648200"/>
            <a:ext cx="304800" cy="457200"/>
          </a:xfrm>
          <a:prstGeom prst="rect">
            <a:avLst/>
          </a:prstGeom>
          <a:solidFill>
            <a:srgbClr val="F6F9D7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>
                <a:latin typeface="Times New Roman" pitchFamily="18" charset="0"/>
              </a:rPr>
              <a:t>=</a:t>
            </a:r>
          </a:p>
        </p:txBody>
      </p:sp>
      <p:sp>
        <p:nvSpPr>
          <p:cNvPr id="19" name="Rectangle 18"/>
          <p:cNvSpPr/>
          <p:nvPr/>
        </p:nvSpPr>
        <p:spPr>
          <a:xfrm>
            <a:off x="4572000" y="3505200"/>
            <a:ext cx="838200" cy="762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1</a:t>
            </a:r>
          </a:p>
        </p:txBody>
      </p:sp>
      <p:sp>
        <p:nvSpPr>
          <p:cNvPr id="20" name="Rectangle 19"/>
          <p:cNvSpPr/>
          <p:nvPr/>
        </p:nvSpPr>
        <p:spPr>
          <a:xfrm>
            <a:off x="7162800" y="4495800"/>
            <a:ext cx="838200" cy="762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0</a:t>
            </a:r>
          </a:p>
        </p:txBody>
      </p:sp>
      <p:sp>
        <p:nvSpPr>
          <p:cNvPr id="21" name="Rectangle 20"/>
          <p:cNvSpPr/>
          <p:nvPr/>
        </p:nvSpPr>
        <p:spPr>
          <a:xfrm>
            <a:off x="4572000" y="5562600"/>
            <a:ext cx="838200" cy="762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0</a:t>
            </a:r>
          </a:p>
        </p:txBody>
      </p:sp>
      <p:sp>
        <p:nvSpPr>
          <p:cNvPr id="42004" name="Rectangle 6"/>
          <p:cNvSpPr>
            <a:spLocks noChangeArrowheads="1"/>
          </p:cNvSpPr>
          <p:nvPr/>
        </p:nvSpPr>
        <p:spPr bwMode="auto">
          <a:xfrm>
            <a:off x="3962400" y="5638800"/>
            <a:ext cx="304800" cy="457200"/>
          </a:xfrm>
          <a:prstGeom prst="rect">
            <a:avLst/>
          </a:prstGeom>
          <a:solidFill>
            <a:srgbClr val="F6F9D7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>
                <a:latin typeface="Times New Roman" pitchFamily="18" charset="0"/>
              </a:rPr>
              <a:t>x</a:t>
            </a:r>
          </a:p>
        </p:txBody>
      </p:sp>
      <p:sp>
        <p:nvSpPr>
          <p:cNvPr id="42005" name="Rectangle 6"/>
          <p:cNvSpPr>
            <a:spLocks noChangeArrowheads="1"/>
          </p:cNvSpPr>
          <p:nvPr/>
        </p:nvSpPr>
        <p:spPr bwMode="auto">
          <a:xfrm>
            <a:off x="6324600" y="5715000"/>
            <a:ext cx="304800" cy="457200"/>
          </a:xfrm>
          <a:prstGeom prst="rect">
            <a:avLst/>
          </a:prstGeom>
          <a:solidFill>
            <a:srgbClr val="F6F9D7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>
                <a:latin typeface="Times New Roman" pitchFamily="18" charset="0"/>
              </a:rPr>
              <a:t>=</a:t>
            </a:r>
          </a:p>
        </p:txBody>
      </p:sp>
      <p:sp>
        <p:nvSpPr>
          <p:cNvPr id="24" name="Rectangle 23"/>
          <p:cNvSpPr/>
          <p:nvPr/>
        </p:nvSpPr>
        <p:spPr>
          <a:xfrm>
            <a:off x="2590800" y="4495800"/>
            <a:ext cx="838200" cy="762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1</a:t>
            </a:r>
          </a:p>
        </p:txBody>
      </p:sp>
      <p:sp>
        <p:nvSpPr>
          <p:cNvPr id="25" name="Rectangle 24"/>
          <p:cNvSpPr/>
          <p:nvPr/>
        </p:nvSpPr>
        <p:spPr>
          <a:xfrm>
            <a:off x="7162800" y="5638800"/>
            <a:ext cx="838200" cy="762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0</a:t>
            </a:r>
          </a:p>
        </p:txBody>
      </p:sp>
      <p:sp>
        <p:nvSpPr>
          <p:cNvPr id="26" name="Rectangle 6"/>
          <p:cNvSpPr>
            <a:spLocks noChangeArrowheads="1"/>
          </p:cNvSpPr>
          <p:nvPr/>
        </p:nvSpPr>
        <p:spPr bwMode="auto">
          <a:xfrm>
            <a:off x="3810000" y="2362200"/>
            <a:ext cx="304800" cy="457200"/>
          </a:xfrm>
          <a:prstGeom prst="rect">
            <a:avLst/>
          </a:prstGeom>
          <a:solidFill>
            <a:srgbClr val="F6F9D7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>
                <a:latin typeface="Times New Roman" pitchFamily="18" charset="0"/>
              </a:rPr>
              <a:t>x</a:t>
            </a:r>
          </a:p>
        </p:txBody>
      </p:sp>
      <p:sp>
        <p:nvSpPr>
          <p:cNvPr id="27" name="Rectangle 5"/>
          <p:cNvSpPr>
            <a:spLocks noChangeArrowheads="1"/>
          </p:cNvSpPr>
          <p:nvPr/>
        </p:nvSpPr>
        <p:spPr bwMode="auto">
          <a:xfrm>
            <a:off x="2438400" y="2133600"/>
            <a:ext cx="1295400" cy="914400"/>
          </a:xfrm>
          <a:prstGeom prst="rect">
            <a:avLst/>
          </a:prstGeom>
          <a:solidFill>
            <a:srgbClr val="F6F9D7"/>
          </a:solidFill>
          <a:ln w="9525">
            <a:solidFill>
              <a:srgbClr val="FF33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>
                <a:latin typeface="Constantia" pitchFamily="18" charset="0"/>
              </a:rPr>
              <a:t>Mental</a:t>
            </a:r>
          </a:p>
          <a:p>
            <a:pPr algn="ctr"/>
            <a:r>
              <a:rPr lang="en-US" sz="2400">
                <a:latin typeface="Constantia" pitchFamily="18" charset="0"/>
              </a:rPr>
              <a:t>Control</a:t>
            </a:r>
          </a:p>
        </p:txBody>
      </p:sp>
      <p:sp>
        <p:nvSpPr>
          <p:cNvPr id="42010" name="Rectangle 6"/>
          <p:cNvSpPr>
            <a:spLocks noChangeArrowheads="1"/>
          </p:cNvSpPr>
          <p:nvPr/>
        </p:nvSpPr>
        <p:spPr bwMode="auto">
          <a:xfrm>
            <a:off x="3962400" y="3581400"/>
            <a:ext cx="304800" cy="457200"/>
          </a:xfrm>
          <a:prstGeom prst="rect">
            <a:avLst/>
          </a:prstGeom>
          <a:solidFill>
            <a:srgbClr val="F6F9D7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>
                <a:latin typeface="Times New Roman" pitchFamily="18" charset="0"/>
              </a:rPr>
              <a:t>x</a:t>
            </a:r>
          </a:p>
        </p:txBody>
      </p:sp>
      <p:sp>
        <p:nvSpPr>
          <p:cNvPr id="42011" name="Rectangle 6"/>
          <p:cNvSpPr>
            <a:spLocks noChangeArrowheads="1"/>
          </p:cNvSpPr>
          <p:nvPr/>
        </p:nvSpPr>
        <p:spPr bwMode="auto">
          <a:xfrm>
            <a:off x="3962400" y="4648200"/>
            <a:ext cx="304800" cy="457200"/>
          </a:xfrm>
          <a:prstGeom prst="rect">
            <a:avLst/>
          </a:prstGeom>
          <a:solidFill>
            <a:srgbClr val="F6F9D7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>
                <a:latin typeface="Times New Roman" pitchFamily="18" charset="0"/>
              </a:rPr>
              <a:t>x</a:t>
            </a:r>
          </a:p>
        </p:txBody>
      </p:sp>
      <p:sp>
        <p:nvSpPr>
          <p:cNvPr id="30" name="Rectangle 29"/>
          <p:cNvSpPr/>
          <p:nvPr/>
        </p:nvSpPr>
        <p:spPr>
          <a:xfrm>
            <a:off x="4572000" y="4495800"/>
            <a:ext cx="838200" cy="762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1</a:t>
            </a:r>
          </a:p>
        </p:txBody>
      </p:sp>
      <p:sp>
        <p:nvSpPr>
          <p:cNvPr id="42013" name="Rectangle 6"/>
          <p:cNvSpPr>
            <a:spLocks noChangeArrowheads="1"/>
          </p:cNvSpPr>
          <p:nvPr/>
        </p:nvSpPr>
        <p:spPr bwMode="auto">
          <a:xfrm>
            <a:off x="1981200" y="5638800"/>
            <a:ext cx="304800" cy="457200"/>
          </a:xfrm>
          <a:prstGeom prst="rect">
            <a:avLst/>
          </a:prstGeom>
          <a:solidFill>
            <a:srgbClr val="F6F9D7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>
                <a:latin typeface="Times New Roman" pitchFamily="18" charset="0"/>
              </a:rPr>
              <a:t>x</a:t>
            </a:r>
          </a:p>
        </p:txBody>
      </p:sp>
      <p:sp>
        <p:nvSpPr>
          <p:cNvPr id="33" name="Rectangle 32"/>
          <p:cNvSpPr/>
          <p:nvPr/>
        </p:nvSpPr>
        <p:spPr>
          <a:xfrm>
            <a:off x="685800" y="5562600"/>
            <a:ext cx="838200" cy="762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1</a:t>
            </a:r>
          </a:p>
        </p:txBody>
      </p:sp>
      <p:sp>
        <p:nvSpPr>
          <p:cNvPr id="34" name="Rectangle 33"/>
          <p:cNvSpPr/>
          <p:nvPr/>
        </p:nvSpPr>
        <p:spPr>
          <a:xfrm>
            <a:off x="2590800" y="5562600"/>
            <a:ext cx="838200" cy="762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1</a:t>
            </a:r>
          </a:p>
        </p:txBody>
      </p:sp>
      <p:sp>
        <p:nvSpPr>
          <p:cNvPr id="35" name="Block Arc 34"/>
          <p:cNvSpPr/>
          <p:nvPr/>
        </p:nvSpPr>
        <p:spPr>
          <a:xfrm rot="16200000">
            <a:off x="76200" y="3657600"/>
            <a:ext cx="914400" cy="457200"/>
          </a:xfrm>
          <a:prstGeom prst="blockArc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tx1"/>
              </a:solidFill>
            </a:endParaRPr>
          </a:p>
        </p:txBody>
      </p:sp>
      <p:sp>
        <p:nvSpPr>
          <p:cNvPr id="36" name="Block Arc 35"/>
          <p:cNvSpPr/>
          <p:nvPr/>
        </p:nvSpPr>
        <p:spPr>
          <a:xfrm rot="16200000">
            <a:off x="76200" y="4648200"/>
            <a:ext cx="914400" cy="457200"/>
          </a:xfrm>
          <a:prstGeom prst="blockArc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tx1"/>
              </a:solidFill>
            </a:endParaRPr>
          </a:p>
        </p:txBody>
      </p:sp>
      <p:sp>
        <p:nvSpPr>
          <p:cNvPr id="37" name="Block Arc 36"/>
          <p:cNvSpPr/>
          <p:nvPr/>
        </p:nvSpPr>
        <p:spPr>
          <a:xfrm rot="16200000">
            <a:off x="76200" y="5791200"/>
            <a:ext cx="914400" cy="457200"/>
          </a:xfrm>
          <a:prstGeom prst="blockArc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tx1"/>
              </a:solidFill>
            </a:endParaRPr>
          </a:p>
        </p:txBody>
      </p:sp>
      <p:sp>
        <p:nvSpPr>
          <p:cNvPr id="38" name="Block Arc 37"/>
          <p:cNvSpPr/>
          <p:nvPr/>
        </p:nvSpPr>
        <p:spPr>
          <a:xfrm rot="5400000">
            <a:off x="3048000" y="3657600"/>
            <a:ext cx="914400" cy="457200"/>
          </a:xfrm>
          <a:prstGeom prst="blockArc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tx1"/>
              </a:solidFill>
            </a:endParaRPr>
          </a:p>
        </p:txBody>
      </p:sp>
      <p:sp>
        <p:nvSpPr>
          <p:cNvPr id="39" name="Block Arc 38"/>
          <p:cNvSpPr/>
          <p:nvPr/>
        </p:nvSpPr>
        <p:spPr>
          <a:xfrm rot="5400000">
            <a:off x="3048000" y="4648200"/>
            <a:ext cx="914400" cy="457200"/>
          </a:xfrm>
          <a:prstGeom prst="blockArc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tx1"/>
              </a:solidFill>
            </a:endParaRPr>
          </a:p>
        </p:txBody>
      </p:sp>
      <p:sp>
        <p:nvSpPr>
          <p:cNvPr id="40" name="Block Arc 39"/>
          <p:cNvSpPr/>
          <p:nvPr/>
        </p:nvSpPr>
        <p:spPr>
          <a:xfrm rot="5400000">
            <a:off x="3048000" y="5715000"/>
            <a:ext cx="914400" cy="457200"/>
          </a:xfrm>
          <a:prstGeom prst="blockArc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  <p:bldP spid="26" grpId="0" animBg="1"/>
      <p:bldP spid="2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r>
              <a:rPr lang="en-US" smtClean="0"/>
              <a:t>Overview of the PDU</a:t>
            </a:r>
          </a:p>
        </p:txBody>
      </p:sp>
      <p:sp>
        <p:nvSpPr>
          <p:cNvPr id="15363" name="Rectangle 3"/>
          <p:cNvSpPr>
            <a:spLocks noChangeArrowheads="1"/>
          </p:cNvSpPr>
          <p:nvPr/>
        </p:nvSpPr>
        <p:spPr bwMode="auto">
          <a:xfrm>
            <a:off x="609600" y="2057400"/>
            <a:ext cx="45720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/>
              <a:t>Specific Learning Disability of Written Expression</a:t>
            </a:r>
          </a:p>
        </p:txBody>
      </p:sp>
      <p:sp>
        <p:nvSpPr>
          <p:cNvPr id="15364" name="Rectangle 4"/>
          <p:cNvSpPr>
            <a:spLocks noChangeArrowheads="1"/>
          </p:cNvSpPr>
          <p:nvPr/>
        </p:nvSpPr>
        <p:spPr bwMode="auto">
          <a:xfrm>
            <a:off x="609600" y="3581400"/>
            <a:ext cx="45720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/>
              <a:t>which includes handwriting, spelling, grammar and composition</a:t>
            </a:r>
          </a:p>
        </p:txBody>
      </p:sp>
      <p:pic>
        <p:nvPicPr>
          <p:cNvPr id="1536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934200" y="1600200"/>
            <a:ext cx="1482060" cy="19322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9" name="Picture 9" descr="http://cdl.secured-ecommerce.net/Merchant2/graphics/00000001/LETRS-module-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76800" y="3581400"/>
            <a:ext cx="1600200" cy="20802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r>
              <a:rPr lang="en-US" smtClean="0"/>
              <a:t>Prerequisites </a:t>
            </a:r>
          </a:p>
        </p:txBody>
      </p:sp>
      <p:sp>
        <p:nvSpPr>
          <p:cNvPr id="16387" name="Content Placeholder 2"/>
          <p:cNvSpPr>
            <a:spLocks noGrp="1"/>
          </p:cNvSpPr>
          <p:nvPr>
            <p:ph sz="quarter" idx="1"/>
          </p:nvPr>
        </p:nvSpPr>
        <p:spPr>
          <a:xfrm>
            <a:off x="612775" y="1600200"/>
            <a:ext cx="8153400" cy="4495800"/>
          </a:xfrm>
        </p:spPr>
        <p:txBody>
          <a:bodyPr/>
          <a:lstStyle/>
          <a:p>
            <a:r>
              <a:rPr lang="en-US" smtClean="0"/>
              <a:t>Must have a student with writing needs identified on their IEP and a writing goal or access to a child with writing needs </a:t>
            </a:r>
          </a:p>
          <a:p>
            <a:r>
              <a:rPr lang="en-US" smtClean="0"/>
              <a:t>Must have pre-approval from your principal/supervisor that you can participate in this PDU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r>
              <a:rPr lang="en-US" smtClean="0"/>
              <a:t>Expectations </a:t>
            </a:r>
          </a:p>
        </p:txBody>
      </p:sp>
      <p:sp>
        <p:nvSpPr>
          <p:cNvPr id="17411" name="Content Placeholder 2"/>
          <p:cNvSpPr>
            <a:spLocks noGrp="1"/>
          </p:cNvSpPr>
          <p:nvPr>
            <p:ph sz="quarter" idx="1"/>
          </p:nvPr>
        </p:nvSpPr>
        <p:spPr>
          <a:xfrm>
            <a:off x="612775" y="1600200"/>
            <a:ext cx="8153400" cy="4495800"/>
          </a:xfrm>
        </p:spPr>
        <p:txBody>
          <a:bodyPr/>
          <a:lstStyle/>
          <a:p>
            <a:r>
              <a:rPr lang="en-US" sz="2000" dirty="0" smtClean="0"/>
              <a:t>Attend </a:t>
            </a:r>
            <a:r>
              <a:rPr lang="en-US" sz="2000" dirty="0" smtClean="0"/>
              <a:t>14 hour of face to face </a:t>
            </a:r>
            <a:r>
              <a:rPr lang="en-US" sz="2000" dirty="0" smtClean="0"/>
              <a:t> (</a:t>
            </a:r>
            <a:r>
              <a:rPr lang="en-US" sz="2000" dirty="0" smtClean="0"/>
              <a:t>14</a:t>
            </a:r>
            <a:r>
              <a:rPr lang="en-US" sz="2000" dirty="0" smtClean="0"/>
              <a:t> </a:t>
            </a:r>
            <a:r>
              <a:rPr lang="en-US" sz="2000" dirty="0" smtClean="0"/>
              <a:t>hours) </a:t>
            </a:r>
          </a:p>
          <a:p>
            <a:r>
              <a:rPr lang="en-US" sz="2000" dirty="0" smtClean="0"/>
              <a:t>Complete a Diagnostic Writing assessment on the targeted student (1 hour</a:t>
            </a:r>
            <a:r>
              <a:rPr lang="en-US" sz="2000" dirty="0" smtClean="0"/>
              <a:t>)</a:t>
            </a:r>
          </a:p>
          <a:p>
            <a:r>
              <a:rPr lang="en-US" sz="2000" dirty="0" smtClean="0"/>
              <a:t>Attend an Interpretation seminar after doing the assessment (2 hours)</a:t>
            </a:r>
            <a:endParaRPr lang="en-US" sz="2000" dirty="0" smtClean="0"/>
          </a:p>
          <a:p>
            <a:r>
              <a:rPr lang="en-US" sz="2000" dirty="0" smtClean="0"/>
              <a:t>Complete progress monitoring tool after 5-10 hours of instruction (1.5 hours)</a:t>
            </a:r>
          </a:p>
          <a:p>
            <a:r>
              <a:rPr lang="en-US" sz="2000" dirty="0" smtClean="0"/>
              <a:t>IEP meeting for the targeted student sometime during the PDU (annual, eligibility or special request) where writing is discussed (2 hours including planning and meeting)</a:t>
            </a:r>
          </a:p>
          <a:p>
            <a:r>
              <a:rPr lang="en-US" sz="2000" dirty="0" smtClean="0"/>
              <a:t>Writing lesson plans (10+ hours)</a:t>
            </a:r>
          </a:p>
          <a:p>
            <a:r>
              <a:rPr lang="en-US" sz="2000" dirty="0" smtClean="0"/>
              <a:t>Direct instruction in writing for the targeted student (15+ hours)</a:t>
            </a:r>
          </a:p>
          <a:p>
            <a:r>
              <a:rPr lang="en-US" sz="2000" dirty="0" smtClean="0"/>
              <a:t>Reflection Essay (1 hour)</a:t>
            </a:r>
          </a:p>
          <a:p>
            <a:r>
              <a:rPr lang="en-US" sz="2000" dirty="0" smtClean="0"/>
              <a:t>Complete a portfolio (1 hour)</a:t>
            </a:r>
          </a:p>
          <a:p>
            <a:r>
              <a:rPr lang="en-US" sz="2000" dirty="0" smtClean="0"/>
              <a:t>Attend Final PDU peer review process (2 hours)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pPr eaLnBrk="1" hangingPunct="1"/>
            <a:r>
              <a:rPr lang="en-US" dirty="0" smtClean="0"/>
              <a:t>Content Language Objectives</a:t>
            </a:r>
            <a:endParaRPr lang="en-US" dirty="0" smtClean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52400" y="1600200"/>
            <a:ext cx="3962400" cy="5257800"/>
          </a:xfrm>
        </p:spPr>
        <p:txBody>
          <a:bodyPr>
            <a:normAutofit fontScale="92500"/>
          </a:bodyPr>
          <a:lstStyle/>
          <a:p>
            <a:pPr marL="320040" indent="-320040" eaLnBrk="1" fontAlgn="auto" hangingPunct="1">
              <a:spcAft>
                <a:spcPts val="0"/>
              </a:spcAft>
              <a:buNone/>
              <a:defRPr/>
            </a:pPr>
            <a:r>
              <a:rPr lang="en-US" dirty="0" smtClean="0"/>
              <a:t>The participants will be able to </a:t>
            </a:r>
            <a:r>
              <a:rPr lang="en-US" dirty="0" smtClean="0">
                <a:solidFill>
                  <a:srgbClr val="FF0000"/>
                </a:solidFill>
              </a:rPr>
              <a:t>orally explain </a:t>
            </a:r>
            <a:r>
              <a:rPr lang="en-US" dirty="0" smtClean="0"/>
              <a:t>the cognitive processes involved in learning how to write by distinguishing low level and high level tasks </a:t>
            </a:r>
            <a:r>
              <a:rPr lang="en-US" dirty="0" smtClean="0">
                <a:solidFill>
                  <a:srgbClr val="00B050"/>
                </a:solidFill>
              </a:rPr>
              <a:t>using academic language</a:t>
            </a:r>
            <a:r>
              <a:rPr lang="en-US" dirty="0" smtClean="0"/>
              <a:t> after </a:t>
            </a:r>
          </a:p>
          <a:p>
            <a:pPr marL="320040" indent="-320040" eaLnBrk="1" fontAlgn="auto" hangingPunct="1">
              <a:spcAft>
                <a:spcPts val="0"/>
              </a:spcAft>
              <a:buNone/>
              <a:defRPr/>
            </a:pPr>
            <a:r>
              <a:rPr lang="en-US" dirty="0" smtClean="0"/>
              <a:t>-</a:t>
            </a:r>
            <a:r>
              <a:rPr lang="en-US" dirty="0" smtClean="0">
                <a:solidFill>
                  <a:srgbClr val="002060"/>
                </a:solidFill>
              </a:rPr>
              <a:t>guided review of the cognitive processes of writing using visuals and graphic organizers </a:t>
            </a:r>
            <a:endParaRPr lang="en-US" dirty="0" smtClean="0">
              <a:solidFill>
                <a:srgbClr val="002060"/>
              </a:solidFill>
            </a:endParaRPr>
          </a:p>
        </p:txBody>
      </p:sp>
      <p:pic>
        <p:nvPicPr>
          <p:cNvPr id="19460" name="Picture 5" descr="funny-pictures-kitten-has-writing-career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67200" y="2286000"/>
            <a:ext cx="4699000" cy="3524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1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pPr eaLnBrk="1" hangingPunct="1"/>
            <a:r>
              <a:rPr lang="en-US" smtClean="0"/>
              <a:t>National Assessment Data</a:t>
            </a:r>
          </a:p>
        </p:txBody>
      </p:sp>
      <p:sp>
        <p:nvSpPr>
          <p:cNvPr id="20483" name="Rectangle 2"/>
          <p:cNvSpPr>
            <a:spLocks noGrp="1"/>
          </p:cNvSpPr>
          <p:nvPr>
            <p:ph sz="quarter" idx="1"/>
          </p:nvPr>
        </p:nvSpPr>
        <p:spPr>
          <a:xfrm>
            <a:off x="152400" y="1600200"/>
            <a:ext cx="2971800" cy="4038600"/>
          </a:xfrm>
        </p:spPr>
        <p:txBody>
          <a:bodyPr/>
          <a:lstStyle/>
          <a:p>
            <a:pPr lvl="1" eaLnBrk="1" hangingPunct="1">
              <a:buFont typeface="Wingdings 2" pitchFamily="18" charset="2"/>
              <a:buNone/>
            </a:pPr>
            <a:r>
              <a:rPr lang="en-US" sz="1800" dirty="0" smtClean="0"/>
              <a:t>     It is costs and estimated 250 Million dollars a year in extra training and oversight to address writing deficiencies.</a:t>
            </a:r>
          </a:p>
          <a:p>
            <a:pPr lvl="1" eaLnBrk="1" hangingPunct="1">
              <a:buFont typeface="Wingdings 2" pitchFamily="18" charset="2"/>
              <a:buNone/>
            </a:pPr>
            <a:r>
              <a:rPr lang="en-US" sz="1800" dirty="0" smtClean="0"/>
              <a:t>	- National Commission on Writing (2005) </a:t>
            </a:r>
          </a:p>
        </p:txBody>
      </p:sp>
      <p:pic>
        <p:nvPicPr>
          <p:cNvPr id="20484" name="Picture 2" descr="C:\Users\rfrantu.DPSUSER\AppData\Local\Microsoft\Windows\Temporary Internet Files\Content.IE5\MJK731BA\MC900295069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81800" y="228600"/>
            <a:ext cx="1830388" cy="1316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5" name="Picture 3" descr="C:\Users\rfrantu.DPSUSER\AppData\Local\Microsoft\Windows\Temporary Internet Files\Content.IE5\JG96Q003\MC900390688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" y="4017963"/>
            <a:ext cx="2438400" cy="2840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2"/>
          <p:cNvSpPr txBox="1">
            <a:spLocks/>
          </p:cNvSpPr>
          <p:nvPr/>
        </p:nvSpPr>
        <p:spPr bwMode="auto">
          <a:xfrm>
            <a:off x="3048000" y="1600200"/>
            <a:ext cx="28194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639763" marR="0" lvl="1" indent="-273050" algn="l" defTabSz="914400" rtl="0" eaLnBrk="1" fontAlgn="base" latinLnBrk="0" hangingPunct="1">
              <a:lnSpc>
                <a:spcPct val="100000"/>
              </a:lnSpc>
              <a:spcBef>
                <a:spcPts val="55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 2" pitchFamily="18" charset="2"/>
              <a:buNone/>
              <a:tabLst/>
              <a:defRPr/>
            </a:pPr>
            <a:r>
              <a:rPr kumimoji="0" lang="en-US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In 2002 69% of 8</a:t>
            </a:r>
            <a:r>
              <a:rPr kumimoji="0" lang="en-US" b="0" i="0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</a:t>
            </a:r>
            <a:r>
              <a:rPr kumimoji="0" lang="en-US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graders were below proficient on the National Assessment of Educational Progress. It has only slightly improved in recent year.</a:t>
            </a:r>
          </a:p>
          <a:p>
            <a:pPr marL="639763" marR="0" lvl="1" indent="-273050" algn="l" defTabSz="914400" rtl="0" eaLnBrk="1" fontAlgn="base" latinLnBrk="0" hangingPunct="1">
              <a:lnSpc>
                <a:spcPct val="100000"/>
              </a:lnSpc>
              <a:spcBef>
                <a:spcPts val="55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 2" pitchFamily="18" charset="2"/>
              <a:buNone/>
              <a:tabLst/>
              <a:defRPr/>
            </a:pPr>
            <a:r>
              <a:rPr kumimoji="0" lang="en-US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	- NAEP (2002) </a:t>
            </a:r>
          </a:p>
        </p:txBody>
      </p:sp>
      <p:pic>
        <p:nvPicPr>
          <p:cNvPr id="7" name="Picture 2" descr="C:\Users\rfrantu.DPSUSER\AppData\Local\Microsoft\Windows\Temporary Internet Files\Content.IE5\JG96Q003\MC900088624[1].wm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962400" y="4419600"/>
            <a:ext cx="1627777" cy="1931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7"/>
          <p:cNvSpPr/>
          <p:nvPr/>
        </p:nvSpPr>
        <p:spPr>
          <a:xfrm>
            <a:off x="6096000" y="1600200"/>
            <a:ext cx="3048000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eaLnBrk="1" hangingPunct="1"/>
            <a:r>
              <a:rPr lang="en-US" dirty="0" smtClean="0">
                <a:latin typeface="+mn-lt"/>
              </a:rPr>
              <a:t>Writing is one of the most difficult tasks taught in school. To improve writing, adults and children need systematic practice, deliberate skill building and many opportunities to write…</a:t>
            </a:r>
          </a:p>
          <a:p>
            <a:pPr lvl="1" eaLnBrk="1" hangingPunct="1">
              <a:buFont typeface="Wingdings 2" pitchFamily="18" charset="2"/>
              <a:buNone/>
            </a:pPr>
            <a:r>
              <a:rPr lang="en-US" dirty="0" smtClean="0">
                <a:latin typeface="+mn-lt"/>
              </a:rPr>
              <a:t>- Moats (2012) </a:t>
            </a:r>
          </a:p>
        </p:txBody>
      </p:sp>
      <p:pic>
        <p:nvPicPr>
          <p:cNvPr id="9" name="Picture 2" descr="C:\Users\rfrantu.DPSUSER\AppData\Local\Microsoft\Windows\Temporary Internet Files\Content.IE5\WDFYPXY1\MC900056484[1].wm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705600" y="4572000"/>
            <a:ext cx="1708664" cy="1357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1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pPr eaLnBrk="1" hangingPunct="1"/>
            <a:r>
              <a:rPr lang="en-US" smtClean="0"/>
              <a:t>National Assessment Data</a:t>
            </a:r>
          </a:p>
        </p:txBody>
      </p:sp>
      <p:sp>
        <p:nvSpPr>
          <p:cNvPr id="23555" name="Rectangle 2"/>
          <p:cNvSpPr>
            <a:spLocks noGrp="1"/>
          </p:cNvSpPr>
          <p:nvPr>
            <p:ph sz="quarter" idx="1"/>
          </p:nvPr>
        </p:nvSpPr>
        <p:spPr>
          <a:xfrm>
            <a:off x="609600" y="1600200"/>
            <a:ext cx="8153400" cy="4495800"/>
          </a:xfrm>
        </p:spPr>
        <p:txBody>
          <a:bodyPr/>
          <a:lstStyle/>
          <a:p>
            <a:pPr lvl="1" eaLnBrk="1" hangingPunct="1">
              <a:buFont typeface="Wingdings 2" pitchFamily="18" charset="2"/>
              <a:buNone/>
            </a:pPr>
            <a:r>
              <a:rPr lang="en-US" smtClean="0"/>
              <a:t>Writing improves reading comprehension…</a:t>
            </a:r>
          </a:p>
          <a:p>
            <a:pPr lvl="1" eaLnBrk="1" hangingPunct="1">
              <a:buFont typeface="Wingdings 2" pitchFamily="18" charset="2"/>
              <a:buNone/>
            </a:pPr>
            <a:r>
              <a:rPr lang="en-US" smtClean="0"/>
              <a:t>			- Berninger and Wolf, 2009; Graham, 			MacArhur &amp; Fitzgerald, 2007; Troia, 2009</a:t>
            </a:r>
          </a:p>
        </p:txBody>
      </p:sp>
      <p:pic>
        <p:nvPicPr>
          <p:cNvPr id="23556" name="Picture 2" descr="C:\Users\rfrantu.DPSUSER\AppData\Local\Microsoft\Windows\Temporary Internet Files\Content.IE5\MJK731BA\MC900295069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81800" y="228600"/>
            <a:ext cx="1830388" cy="1316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7" name="Picture 2" descr="C:\Users\rfrantu.DPSUSER\AppData\Local\Microsoft\Windows\Temporary Internet Files\Content.IE5\JG96Q003\MC900338106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38200" y="3505200"/>
            <a:ext cx="2443163" cy="2930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8" name="Picture 3" descr="C:\Users\rfrantu.DPSUSER\AppData\Local\Microsoft\Windows\Temporary Internet Files\Content.IE5\MJK731BA\MC900123919[1].wm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876800" y="3200400"/>
            <a:ext cx="3502025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9" name="TextBox 8"/>
          <p:cNvSpPr txBox="1">
            <a:spLocks noChangeArrowheads="1"/>
          </p:cNvSpPr>
          <p:nvPr/>
        </p:nvSpPr>
        <p:spPr bwMode="auto">
          <a:xfrm rot="-954267">
            <a:off x="5484813" y="3521542"/>
            <a:ext cx="2057400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 dirty="0" smtClean="0">
                <a:latin typeface="Harlow Solid Italic" pitchFamily="82" charset="0"/>
              </a:rPr>
              <a:t>Jig-saw the article “Writing to Read”. </a:t>
            </a:r>
            <a:r>
              <a:rPr lang="en-US" sz="2000" dirty="0" smtClean="0">
                <a:latin typeface="Harlow Solid Italic" pitchFamily="82" charset="0"/>
              </a:rPr>
              <a:t>How does writing improve reading comprehension?</a:t>
            </a:r>
            <a:endParaRPr lang="en-US" sz="2000" dirty="0">
              <a:latin typeface="Harlow Solid Italic" pitchFamily="8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1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pPr eaLnBrk="1" hangingPunct="1"/>
            <a:r>
              <a:rPr lang="en-US" dirty="0" smtClean="0"/>
              <a:t>Writing to Read </a:t>
            </a:r>
            <a:endParaRPr lang="en-US" dirty="0" smtClean="0"/>
          </a:p>
        </p:txBody>
      </p:sp>
      <p:sp>
        <p:nvSpPr>
          <p:cNvPr id="24579" name="Rectangle 2"/>
          <p:cNvSpPr>
            <a:spLocks noGrp="1"/>
          </p:cNvSpPr>
          <p:nvPr>
            <p:ph sz="quarter" idx="1"/>
          </p:nvPr>
        </p:nvSpPr>
        <p:spPr>
          <a:xfrm>
            <a:off x="0" y="1676400"/>
            <a:ext cx="5562600" cy="5181600"/>
          </a:xfrm>
        </p:spPr>
        <p:txBody>
          <a:bodyPr/>
          <a:lstStyle/>
          <a:p>
            <a:pPr lvl="1" eaLnBrk="1" hangingPunct="1">
              <a:buFont typeface="Wingdings 2" pitchFamily="18" charset="2"/>
              <a:buNone/>
            </a:pPr>
            <a:endParaRPr lang="en-US" sz="2000" dirty="0" smtClean="0"/>
          </a:p>
          <a:p>
            <a:pPr lvl="1" eaLnBrk="1" hangingPunct="1"/>
            <a:endParaRPr lang="en-US" sz="1800" dirty="0" smtClean="0"/>
          </a:p>
        </p:txBody>
      </p:sp>
      <p:pic>
        <p:nvPicPr>
          <p:cNvPr id="24580" name="Picture 2" descr="C:\Users\rfrantu.DPSUSER\AppData\Local\Microsoft\Windows\Temporary Internet Files\Content.IE5\MJK731BA\MC900295069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81800" y="228600"/>
            <a:ext cx="1830388" cy="1316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1" name="Picture 7" descr="calvin_and_hobbs_writing_cartoon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34000" y="1905000"/>
            <a:ext cx="3535363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6"/>
          <p:cNvSpPr/>
          <p:nvPr/>
        </p:nvSpPr>
        <p:spPr>
          <a:xfrm>
            <a:off x="152400" y="1600200"/>
            <a:ext cx="4953000" cy="45550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/>
              <a:t>I</a:t>
            </a:r>
            <a:r>
              <a:rPr lang="en-US" sz="1600" b="1" dirty="0" smtClean="0"/>
              <a:t>. HAVE </a:t>
            </a:r>
            <a:r>
              <a:rPr lang="en-US" sz="1600" b="1" dirty="0" smtClean="0"/>
              <a:t>STUDENTS WRITE ABOUT THE TEXTS THEY READ</a:t>
            </a:r>
            <a:r>
              <a:rPr lang="en-US" sz="1600" b="1" dirty="0" smtClean="0"/>
              <a:t>.</a:t>
            </a:r>
            <a:r>
              <a:rPr lang="en-US" sz="1600" dirty="0" smtClean="0"/>
              <a:t> 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600" b="1" dirty="0" smtClean="0"/>
              <a:t>Respond </a:t>
            </a:r>
            <a:r>
              <a:rPr lang="en-US" sz="1600" b="1" dirty="0" smtClean="0"/>
              <a:t>to a Text in </a:t>
            </a:r>
            <a:r>
              <a:rPr lang="en-US" sz="1600" b="1" dirty="0" smtClean="0"/>
              <a:t>Writing ES=.77</a:t>
            </a:r>
            <a:endParaRPr lang="en-US" sz="1600" b="1" dirty="0" smtClean="0"/>
          </a:p>
          <a:p>
            <a:pPr marL="342900" indent="-342900">
              <a:buFont typeface="+mj-lt"/>
              <a:buAutoNum type="arabicPeriod"/>
            </a:pPr>
            <a:r>
              <a:rPr lang="en-US" sz="1600" b="1" dirty="0" smtClean="0"/>
              <a:t>Write </a:t>
            </a:r>
            <a:r>
              <a:rPr lang="en-US" sz="1600" b="1" dirty="0" smtClean="0"/>
              <a:t>Summaries of a </a:t>
            </a:r>
            <a:r>
              <a:rPr lang="en-US" sz="1600" b="1" dirty="0" smtClean="0"/>
              <a:t>Text ES= .52</a:t>
            </a:r>
            <a:endParaRPr lang="en-US" sz="1600" b="1" dirty="0" smtClean="0"/>
          </a:p>
          <a:p>
            <a:pPr marL="342900" indent="-342900">
              <a:buFont typeface="+mj-lt"/>
              <a:buAutoNum type="arabicPeriod"/>
            </a:pPr>
            <a:r>
              <a:rPr lang="en-US" sz="1600" b="1" dirty="0" smtClean="0"/>
              <a:t>Write </a:t>
            </a:r>
            <a:r>
              <a:rPr lang="en-US" sz="1600" b="1" dirty="0" smtClean="0"/>
              <a:t>Notes About a </a:t>
            </a:r>
            <a:r>
              <a:rPr lang="en-US" sz="1600" b="1" dirty="0" smtClean="0"/>
              <a:t>Text ES= .47</a:t>
            </a:r>
            <a:endParaRPr lang="en-US" sz="1600" b="1" dirty="0" smtClean="0"/>
          </a:p>
          <a:p>
            <a:pPr marL="342900" indent="-342900">
              <a:buFont typeface="+mj-lt"/>
              <a:buAutoNum type="arabicPeriod"/>
            </a:pPr>
            <a:r>
              <a:rPr lang="en-US" sz="1600" b="1" dirty="0" smtClean="0"/>
              <a:t>Answer </a:t>
            </a:r>
            <a:r>
              <a:rPr lang="en-US" sz="1600" b="1" dirty="0" smtClean="0"/>
              <a:t>Questions About a Text in Writing, or Create and Answer Written Questions About a </a:t>
            </a:r>
            <a:r>
              <a:rPr lang="en-US" sz="1600" b="1" dirty="0" smtClean="0"/>
              <a:t>Text ES=.27</a:t>
            </a:r>
            <a:endParaRPr lang="en-US" sz="1600" b="1" dirty="0" smtClean="0"/>
          </a:p>
          <a:p>
            <a:r>
              <a:rPr lang="en-US" sz="1600" b="1" dirty="0" smtClean="0"/>
              <a:t>II. TEACH STUDENTS THE WRITING SKILLS AND PROCESSES THAT GO INTO CREATING </a:t>
            </a:r>
            <a:r>
              <a:rPr lang="en-US" sz="1600" b="1" dirty="0" smtClean="0"/>
              <a:t>TEXT.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600" b="1" dirty="0" smtClean="0"/>
              <a:t>Teach </a:t>
            </a:r>
            <a:r>
              <a:rPr lang="en-US" sz="1600" b="1" dirty="0" smtClean="0"/>
              <a:t>the Process of Writing, Text Structures for Writing, Paragraph or Sentence </a:t>
            </a:r>
            <a:r>
              <a:rPr lang="en-US" sz="1600" b="1" dirty="0" smtClean="0"/>
              <a:t>Construction Skills  ES= .18 to .27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600" b="1" dirty="0" smtClean="0"/>
              <a:t>Teach </a:t>
            </a:r>
            <a:r>
              <a:rPr lang="en-US" sz="1600" b="1" dirty="0" smtClean="0"/>
              <a:t>Spelling and Sentence Construction Skills </a:t>
            </a:r>
            <a:r>
              <a:rPr lang="en-US" sz="1600" b="1" dirty="0" smtClean="0"/>
              <a:t>ES= .79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600" b="1" dirty="0" smtClean="0"/>
              <a:t>Teach </a:t>
            </a:r>
            <a:r>
              <a:rPr lang="en-US" sz="1600" b="1" dirty="0" smtClean="0"/>
              <a:t>Spelling Skills </a:t>
            </a:r>
            <a:r>
              <a:rPr lang="en-US" sz="1600" b="1" dirty="0" smtClean="0"/>
              <a:t> ES=.68</a:t>
            </a:r>
            <a:endParaRPr lang="en-US" sz="1600" b="1" dirty="0" smtClean="0"/>
          </a:p>
          <a:p>
            <a:r>
              <a:rPr lang="en-US" sz="1600" b="1" dirty="0" smtClean="0"/>
              <a:t>II. INCREASE HOW MUCH STUDENTS </a:t>
            </a:r>
            <a:r>
              <a:rPr lang="en-US" sz="1600" b="1" dirty="0" smtClean="0"/>
              <a:t>WRITE</a:t>
            </a:r>
            <a:r>
              <a:rPr lang="en-US" sz="1600" b="1" dirty="0" smtClean="0"/>
              <a:t> </a:t>
            </a:r>
            <a:r>
              <a:rPr lang="en-US" sz="1600" b="1" dirty="0" smtClean="0"/>
              <a:t>ES=.30</a:t>
            </a:r>
            <a:endParaRPr lang="en-US" sz="1600" dirty="0"/>
          </a:p>
        </p:txBody>
      </p:sp>
      <p:sp>
        <p:nvSpPr>
          <p:cNvPr id="8" name="TextBox 7"/>
          <p:cNvSpPr txBox="1"/>
          <p:nvPr/>
        </p:nvSpPr>
        <p:spPr>
          <a:xfrm>
            <a:off x="609600" y="6248400"/>
            <a:ext cx="3276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Graham &amp; Hebert (2012)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09"/>
  <p:tag name="MMPROD_UIDATA" val="&lt;database version=&quot;7.0&quot;&gt;&lt;object type=&quot;1&quot; unique_id=&quot;10001&quot;&gt;&lt;object type=&quot;8&quot; unique_id=&quot;10002&quot;&gt;&lt;/object&gt;&lt;object type=&quot;2&quot; unique_id=&quot;10003&quot;&gt;&lt;object type=&quot;3&quot; unique_id=&quot;10004&quot;&gt;&lt;property id=&quot;20148&quot; value=&quot;5&quot;/&gt;&lt;property id=&quot;20300&quot; value=&quot;Slide 1 - &amp;quot;Specialized instruction in Written Expression: The challenges of Learning to Write &amp;quot;&quot;/&gt;&lt;property id=&quot;20307&quot; value=&quot;256&quot;/&gt;&lt;/object&gt;&lt;object type=&quot;3&quot; unique_id=&quot;10008&quot;&gt;&lt;property id=&quot;20148&quot; value=&quot;5&quot;/&gt;&lt;property id=&quot;20300&quot; value=&quot;Slide 7 - &amp;quot;National Assessment Data&amp;quot;&quot;/&gt;&lt;property id=&quot;20307&quot; value=&quot;268&quot;/&gt;&lt;/object&gt;&lt;object type=&quot;3&quot; unique_id=&quot;10009&quot;&gt;&lt;property id=&quot;20148&quot; value=&quot;5&quot;/&gt;&lt;property id=&quot;20300&quot; value=&quot;Slide 24 - &amp;quot;Model for Writing Instruction&amp;quot;&quot;/&gt;&lt;property id=&quot;20307&quot; value=&quot;258&quot;/&gt;&lt;/object&gt;&lt;object type=&quot;3&quot; unique_id=&quot;10509&quot;&gt;&lt;property id=&quot;20148&quot; value=&quot;5&quot;/&gt;&lt;property id=&quot;20300&quot; value=&quot;Slide 6 - &amp;quot;Content Language Objectives&amp;quot;&quot;/&gt;&lt;property id=&quot;20307&quot; value=&quot;270&quot;/&gt;&lt;/object&gt;&lt;object type=&quot;3&quot; unique_id=&quot;10512&quot;&gt;&lt;property id=&quot;20148&quot; value=&quot;5&quot;/&gt;&lt;property id=&quot;20300&quot; value=&quot;Slide 8 - &amp;quot;National Assessment Data&amp;quot;&quot;/&gt;&lt;property id=&quot;20307&quot; value=&quot;274&quot;/&gt;&lt;/object&gt;&lt;object type=&quot;3&quot; unique_id=&quot;10513&quot;&gt;&lt;property id=&quot;20148&quot; value=&quot;5&quot;/&gt;&lt;property id=&quot;20300&quot; value=&quot;Slide 9 - &amp;quot;Writing to Read &amp;quot;&quot;/&gt;&lt;property id=&quot;20307&quot; value=&quot;275&quot;/&gt;&lt;/object&gt;&lt;object type=&quot;3&quot; unique_id=&quot;10514&quot;&gt;&lt;property id=&quot;20148&quot; value=&quot;5&quot;/&gt;&lt;property id=&quot;20300&quot; value=&quot;Slide 10 - &amp;quot;Why Writing is so difficult!&amp;quot;&quot;/&gt;&lt;property id=&quot;20307&quot; value=&quot;272&quot;/&gt;&lt;/object&gt;&lt;object type=&quot;3&quot; unique_id=&quot;10515&quot;&gt;&lt;property id=&quot;20148&quot; value=&quot;5&quot;/&gt;&lt;property id=&quot;20300&quot; value=&quot;Slide 11 - &amp;quot;Why Writing is so difficult!&amp;quot;&quot;/&gt;&lt;property id=&quot;20307&quot; value=&quot;276&quot;/&gt;&lt;/object&gt;&lt;object type=&quot;3&quot; unique_id=&quot;10516&quot;&gt;&lt;property id=&quot;20148&quot; value=&quot;5&quot;/&gt;&lt;property id=&quot;20300&quot; value=&quot;Slide 12 - &amp;quot;Why Writing is so difficult!&amp;quot;&quot;/&gt;&lt;property id=&quot;20307&quot; value=&quot;279&quot;/&gt;&lt;/object&gt;&lt;object type=&quot;3&quot; unique_id=&quot;10517&quot;&gt;&lt;property id=&quot;20148&quot; value=&quot;5&quot;/&gt;&lt;property id=&quot;20300&quot; value=&quot;Slide 13 - &amp;quot;Why Writing is so difficult!&amp;quot;&quot;/&gt;&lt;property id=&quot;20307&quot; value=&quot;281&quot;/&gt;&lt;/object&gt;&lt;object type=&quot;3&quot; unique_id=&quot;10518&quot;&gt;&lt;property id=&quot;20148&quot; value=&quot;5&quot;/&gt;&lt;property id=&quot;20300&quot; value=&quot;Slide 14 - &amp;quot;Why Writing is so difficult!&amp;quot;&quot;/&gt;&lt;property id=&quot;20307&quot; value=&quot;280&quot;/&gt;&lt;/object&gt;&lt;object type=&quot;3&quot; unique_id=&quot;10519&quot;&gt;&lt;property id=&quot;20148&quot; value=&quot;5&quot;/&gt;&lt;property id=&quot;20300&quot; value=&quot;Slide 15 - &amp;quot;Why Writing is so difficult!&amp;quot;&quot;/&gt;&lt;property id=&quot;20307&quot; value=&quot;283&quot;/&gt;&lt;/object&gt;&lt;object type=&quot;3&quot; unique_id=&quot;10520&quot;&gt;&lt;property id=&quot;20148&quot; value=&quot;5&quot;/&gt;&lt;property id=&quot;20300&quot; value=&quot;Slide 16 - &amp;quot;Why Writing is so difficult!&amp;quot;&quot;/&gt;&lt;property id=&quot;20307&quot; value=&quot;284&quot;/&gt;&lt;/object&gt;&lt;object type=&quot;3&quot; unique_id=&quot;10521&quot;&gt;&lt;property id=&quot;20148&quot; value=&quot;5&quot;/&gt;&lt;property id=&quot;20300&quot; value=&quot;Slide 17 - &amp;quot;Why Writing is so difficult!&amp;quot;&quot;/&gt;&lt;property id=&quot;20307&quot; value=&quot;285&quot;/&gt;&lt;/object&gt;&lt;object type=&quot;3&quot; unique_id=&quot;10522&quot;&gt;&lt;property id=&quot;20148&quot; value=&quot;5&quot;/&gt;&lt;property id=&quot;20300&quot; value=&quot;Slide 18 - &amp;quot;Why Writing is so difficult!&amp;quot;&quot;/&gt;&lt;property id=&quot;20307&quot; value=&quot;286&quot;/&gt;&lt;/object&gt;&lt;object type=&quot;3&quot; unique_id=&quot;10523&quot;&gt;&lt;property id=&quot;20148&quot; value=&quot;5&quot;/&gt;&lt;property id=&quot;20300&quot; value=&quot;Slide 19 - &amp;quot;Why Writing is so difficult!&amp;quot;&quot;/&gt;&lt;property id=&quot;20307&quot; value=&quot;289&quot;/&gt;&lt;/object&gt;&lt;object type=&quot;3&quot; unique_id=&quot;10524&quot;&gt;&lt;property id=&quot;20148&quot; value=&quot;5&quot;/&gt;&lt;property id=&quot;20300&quot; value=&quot;Slide 20 - &amp;quot;Why Writing is so difficult!&amp;quot;&quot;/&gt;&lt;property id=&quot;20307&quot; value=&quot;287&quot;/&gt;&lt;/object&gt;&lt;object type=&quot;3&quot; unique_id=&quot;10525&quot;&gt;&lt;property id=&quot;20148&quot; value=&quot;5&quot;/&gt;&lt;property id=&quot;20300&quot; value=&quot;Slide 21 - &amp;quot;Why Writing is so difficult!&amp;quot;&quot;/&gt;&lt;property id=&quot;20307&quot; value=&quot;288&quot;/&gt;&lt;/object&gt;&lt;object type=&quot;3&quot; unique_id=&quot;10526&quot;&gt;&lt;property id=&quot;20148&quot; value=&quot;5&quot;/&gt;&lt;property id=&quot;20300&quot; value=&quot;Slide 22 - &amp;quot;Why Writing is so difficult!&amp;quot;&quot;/&gt;&lt;property id=&quot;20307&quot; value=&quot;290&quot;/&gt;&lt;/object&gt;&lt;object type=&quot;3&quot; unique_id=&quot;10527&quot;&gt;&lt;property id=&quot;20148&quot; value=&quot;5&quot;/&gt;&lt;property id=&quot;20300&quot; value=&quot;Slide 23 - &amp;quot;Simple View of Reading &amp;quot;&quot;/&gt;&lt;property id=&quot;20307&quot; value=&quot;291&quot;/&gt;&lt;/object&gt;&lt;object type=&quot;3&quot; unique_id=&quot;10528&quot;&gt;&lt;property id=&quot;20148&quot; value=&quot;5&quot;/&gt;&lt;property id=&quot;20300&quot; value=&quot;Slide 25 - &amp;quot;Simple View of Writing  &amp;quot;&quot;/&gt;&lt;property id=&quot;20307&quot; value=&quot;292&quot;/&gt;&lt;/object&gt;&lt;object type=&quot;3&quot; unique_id=&quot;10529&quot;&gt;&lt;property id=&quot;20148&quot; value=&quot;5&quot;/&gt;&lt;property id=&quot;20300&quot; value=&quot;Slide 26 - &amp;quot;Model for Writing Instruction&amp;quot;&quot;/&gt;&lt;property id=&quot;20307&quot; value=&quot;293&quot;/&gt;&lt;/object&gt;&lt;object type=&quot;3&quot; unique_id=&quot;66481&quot;&gt;&lt;property id=&quot;20148&quot; value=&quot;5&quot;/&gt;&lt;property id=&quot;20300&quot; value=&quot;Slide 2 - &amp;quot;Introductions&amp;quot;&quot;/&gt;&lt;property id=&quot;20307&quot; value=&quot;331&quot;/&gt;&lt;/object&gt;&lt;object type=&quot;3&quot; unique_id=&quot;66482&quot;&gt;&lt;property id=&quot;20148&quot; value=&quot;5&quot;/&gt;&lt;property id=&quot;20300&quot; value=&quot;Slide 3 - &amp;quot;Overview of the PDU&amp;quot;&quot;/&gt;&lt;property id=&quot;20307&quot; value=&quot;332&quot;/&gt;&lt;/object&gt;&lt;object type=&quot;3&quot; unique_id=&quot;66483&quot;&gt;&lt;property id=&quot;20148&quot; value=&quot;5&quot;/&gt;&lt;property id=&quot;20300&quot; value=&quot;Slide 4 - &amp;quot;Prerequisites &amp;quot;&quot;/&gt;&lt;property id=&quot;20307&quot; value=&quot;337&quot;/&gt;&lt;/object&gt;&lt;object type=&quot;3&quot; unique_id=&quot;66484&quot;&gt;&lt;property id=&quot;20148&quot; value=&quot;5&quot;/&gt;&lt;property id=&quot;20300&quot; value=&quot;Slide 5 - &amp;quot;Expectations &amp;quot;&quot;/&gt;&lt;property id=&quot;20307&quot; value=&quot;333&quot;/&gt;&lt;/object&gt;&lt;/object&gt;&lt;/object&gt;&lt;/database&gt;"/>
  <p:tag name="SECTOMILLISECCONVERTED" val="1"/>
</p:tagLst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cademicPresentation1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55000"/>
              </a:schemeClr>
            </a:gs>
            <a:gs pos="65000">
              <a:schemeClr val="phClr">
                <a:shade val="85000"/>
                <a:satMod val="155000"/>
              </a:schemeClr>
            </a:gs>
            <a:gs pos="100000">
              <a:schemeClr val="phClr">
                <a:shade val="95000"/>
                <a:satMod val="155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prstMaterial="matte">
            <a:bevelT h="2222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F7B6A5FA-AEDC-493D-A38F-607DB1F3875F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1306</Words>
  <Application>Microsoft Office PowerPoint</Application>
  <PresentationFormat>On-screen Show (4:3)</PresentationFormat>
  <Paragraphs>318</Paragraphs>
  <Slides>26</Slides>
  <Notes>16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27" baseType="lpstr">
      <vt:lpstr>AcademicPresentation1</vt:lpstr>
      <vt:lpstr>Specialized instruction in Written Expression: The challenges of Learning to Write </vt:lpstr>
      <vt:lpstr>Introductions</vt:lpstr>
      <vt:lpstr>Overview of the PDU</vt:lpstr>
      <vt:lpstr>Prerequisites </vt:lpstr>
      <vt:lpstr>Expectations </vt:lpstr>
      <vt:lpstr>Content Language Objectives</vt:lpstr>
      <vt:lpstr>National Assessment Data</vt:lpstr>
      <vt:lpstr>National Assessment Data</vt:lpstr>
      <vt:lpstr>Writing to Read </vt:lpstr>
      <vt:lpstr>Why Writing is so difficult!</vt:lpstr>
      <vt:lpstr>Why Writing is so difficult!</vt:lpstr>
      <vt:lpstr>Why Writing is so difficult!</vt:lpstr>
      <vt:lpstr>Why Writing is so difficult!</vt:lpstr>
      <vt:lpstr>Why Writing is so difficult!</vt:lpstr>
      <vt:lpstr>Why Writing is so difficult!</vt:lpstr>
      <vt:lpstr>Why Writing is so difficult!</vt:lpstr>
      <vt:lpstr>Why Writing is so difficult!</vt:lpstr>
      <vt:lpstr>Why Writing is so difficult!</vt:lpstr>
      <vt:lpstr>Why Writing is so difficult!</vt:lpstr>
      <vt:lpstr>Why Writing is so difficult!</vt:lpstr>
      <vt:lpstr>Why Writing is so difficult!</vt:lpstr>
      <vt:lpstr>Why Writing is so difficult!</vt:lpstr>
      <vt:lpstr>Simple View of Reading </vt:lpstr>
      <vt:lpstr>Model for Writing Instruction</vt:lpstr>
      <vt:lpstr>Simple View of Writing  </vt:lpstr>
      <vt:lpstr>Model for Writing Instruction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2011-12-28T16:04:36Z</dcterms:created>
  <dcterms:modified xsi:type="dcterms:W3CDTF">2013-06-16T17:34:46Z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TC101671251033</vt:lpwstr>
  </property>
</Properties>
</file>